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_rels/slide28.xml.rels" ContentType="application/vnd.openxmlformats-package.relationships+xml"/>
  <Override PartName="/ppt/slides/_rels/slide24.xml.rels" ContentType="application/vnd.openxmlformats-package.relationships+xml"/>
  <Override PartName="/ppt/slides/_rels/slide23.xml.rels" ContentType="application/vnd.openxmlformats-package.relationships+xml"/>
  <Override PartName="/ppt/slides/_rels/slide22.xml.rels" ContentType="application/vnd.openxmlformats-package.relationships+xml"/>
  <Override PartName="/ppt/slides/_rels/slide17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26.xml.rels" ContentType="application/vnd.openxmlformats-package.relationships+xml"/>
  <Override PartName="/ppt/slides/_rels/slide11.xml.rels" ContentType="application/vnd.openxmlformats-package.relationships+xml"/>
  <Override PartName="/ppt/slides/_rels/slide25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21.xml.rels" ContentType="application/vnd.openxmlformats-package.relationships+xml"/>
  <Override PartName="/ppt/slides/_rels/slide3.xml.rels" ContentType="application/vnd.openxmlformats-package.relationships+xml"/>
  <Override PartName="/ppt/slides/_rels/slide20.xml.rels" ContentType="application/vnd.openxmlformats-package.relationships+xml"/>
  <Override PartName="/ppt/slides/_rels/slide19.xml.rels" ContentType="application/vnd.openxmlformats-package.relationships+xml"/>
  <Override PartName="/ppt/slides/_rels/slide2.xml.rels" ContentType="application/vnd.openxmlformats-package.relationships+xml"/>
  <Override PartName="/ppt/slides/_rels/slide27.xml.rels" ContentType="application/vnd.openxmlformats-package.relationships+xml"/>
  <Override PartName="/ppt/slides/_rels/slide9.xml.rels" ContentType="application/vnd.openxmlformats-package.relationships+xml"/>
  <Override PartName="/ppt/slides/_rels/slide18.xml.rels" ContentType="application/vnd.openxmlformats-package.relationships+xml"/>
  <Override PartName="/ppt/slides/_rels/slide1.xml.rels" ContentType="application/vnd.openxmlformats-package.relationships+xml"/>
  <Override PartName="/ppt/slides/slide13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.xml" ContentType="application/vnd.openxmlformats-officedocument.presentationml.slideLayout+xml"/>
  <Override PartName="/ppt/media/image7.png" ContentType="image/png"/>
  <Override PartName="/ppt/media/image6.png" ContentType="image/png"/>
  <Override PartName="/ppt/media/image5.png" ContentType="image/png"/>
  <Override PartName="/ppt/media/image4.jpeg" ContentType="image/jpeg"/>
  <Override PartName="/ppt/media/image3.png" ContentType="image/png"/>
  <Override PartName="/ppt/media/image2.png" ContentType="image/png"/>
  <Override PartName="/ppt/media/image8.png" ContentType="image/png"/>
  <Override PartName="/ppt/media/image1.jpeg" ContentType="image/jpeg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68560"/>
            <a:ext cx="8229240" cy="11552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57200" y="38455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268560"/>
            <a:ext cx="8229240" cy="11552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674240" y="1481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4674240" y="38455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457200" y="38455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68560"/>
            <a:ext cx="8229240" cy="11552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57200" y="14814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41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1735560" y="14810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42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1735560" y="1481040"/>
            <a:ext cx="5671800" cy="45255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68560"/>
            <a:ext cx="8229240" cy="11552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3" name="PlaceHolder 2"/>
          <p:cNvSpPr>
            <a:spLocks noGrp="1"/>
          </p:cNvSpPr>
          <p:nvPr>
            <p:ph type="subTitle"/>
          </p:nvPr>
        </p:nvSpPr>
        <p:spPr>
          <a:xfrm>
            <a:off x="457200" y="1481400"/>
            <a:ext cx="8229240" cy="4525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68560"/>
            <a:ext cx="8229240" cy="11552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68560"/>
            <a:ext cx="8229240" cy="11552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674240" y="14814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68560"/>
            <a:ext cx="8229240" cy="11552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81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68560"/>
            <a:ext cx="8229240" cy="11552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57200" y="38455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674240" y="14814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68560"/>
            <a:ext cx="8229240" cy="11552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457200" y="1481400"/>
            <a:ext cx="8229240" cy="4525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68560"/>
            <a:ext cx="8229240" cy="11552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4240" y="1481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674240" y="38455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68560"/>
            <a:ext cx="8229240" cy="11552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674240" y="1481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57200" y="38455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68560"/>
            <a:ext cx="8229240" cy="11552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57200" y="38455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68560"/>
            <a:ext cx="8229240" cy="11552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4674240" y="1481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4674240" y="38455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0" name="PlaceHolder 5"/>
          <p:cNvSpPr>
            <a:spLocks noGrp="1"/>
          </p:cNvSpPr>
          <p:nvPr>
            <p:ph type="body"/>
          </p:nvPr>
        </p:nvSpPr>
        <p:spPr>
          <a:xfrm>
            <a:off x="457200" y="38455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68560"/>
            <a:ext cx="8229240" cy="11552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457200" y="14814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84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1735560" y="14810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85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1735560" y="1481040"/>
            <a:ext cx="5671800" cy="45255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68560"/>
            <a:ext cx="8229240" cy="11552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68560"/>
            <a:ext cx="8229240" cy="11552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4674240" y="14814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68560"/>
            <a:ext cx="8229240" cy="11552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81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68560"/>
            <a:ext cx="8229240" cy="11552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57200" y="38455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14814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68560"/>
            <a:ext cx="8229240" cy="11552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481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674240" y="38455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68560"/>
            <a:ext cx="8229240" cy="11552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4814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8455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499320" y="5945040"/>
            <a:ext cx="4940280" cy="920880"/>
          </a:xfrm>
          <a:prstGeom prst="rect"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</a:prstGeom>
          <a:solidFill>
            <a:srgbClr val="9fcbdc"/>
          </a:solidFill>
          <a:ln w="9360">
            <a:noFill/>
          </a:ln>
        </p:spPr>
      </p:sp>
      <p:sp>
        <p:nvSpPr>
          <p:cNvPr id="1" name="CustomShape 2"/>
          <p:cNvSpPr/>
          <p:nvPr/>
        </p:nvSpPr>
        <p:spPr>
          <a:xfrm>
            <a:off x="485640" y="5938920"/>
            <a:ext cx="3690000" cy="933120"/>
          </a:xfrm>
          <a:prstGeom prst="rect"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</a:prstGeom>
          <a:solidFill>
            <a:srgbClr val="000000"/>
          </a:solidFill>
          <a:ln w="9360">
            <a:noFill/>
          </a:ln>
        </p:spPr>
      </p:sp>
      <p:sp>
        <p:nvSpPr>
          <p:cNvPr id="2" name="CustomShape 3"/>
          <p:cNvSpPr/>
          <p:nvPr/>
        </p:nvSpPr>
        <p:spPr>
          <a:xfrm>
            <a:off x="-6120" y="5791320"/>
            <a:ext cx="3402000" cy="1080360"/>
          </a:xfrm>
          <a:prstGeom prst="rtTriangle">
            <a:avLst/>
          </a:prstGeom>
          <a:blipFill>
            <a:blip r:embed="rId2"/>
            <a:tile/>
          </a:blipFill>
          <a:ln w="12600">
            <a:noFill/>
          </a:ln>
        </p:spPr>
      </p:sp>
      <p:sp>
        <p:nvSpPr>
          <p:cNvPr id="3" name="Line 4"/>
          <p:cNvSpPr/>
          <p:nvPr/>
        </p:nvSpPr>
        <p:spPr>
          <a:xfrm>
            <a:off x="-9000" y="5787720"/>
            <a:ext cx="3405240" cy="1084320"/>
          </a:xfrm>
          <a:prstGeom prst="line">
            <a:avLst/>
          </a:prstGeom>
          <a:ln w="12240">
            <a:solidFill>
              <a:srgbClr val="196f85"/>
            </a:solidFill>
            <a:miter/>
          </a:ln>
        </p:spPr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481400"/>
            <a:ext cx="8229240" cy="4525560"/>
          </a:xfrm>
          <a:prstGeom prst="rect">
            <a:avLst/>
          </a:prstGeom>
        </p:spPr>
        <p:txBody>
          <a:bodyPr lIns="90000" rIns="90000" tIns="45000" bIns="45000"/>
          <a:p>
            <a:pPr>
              <a:buSzPct val="45000"/>
              <a:buFont typeface="StarSymbol"/>
              <a:buChar char=""/>
            </a:pPr>
            <a:r>
              <a:rPr lang="ru-RU" sz="2700">
                <a:solidFill>
                  <a:srgbClr val="000000"/>
                </a:solidFill>
                <a:latin typeface="Lucida Sans Unicode"/>
              </a:rPr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700">
                <a:solidFill>
                  <a:srgbClr val="000000"/>
                </a:solidFill>
                <a:latin typeface="Lucida Sans Unicode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700">
                <a:solidFill>
                  <a:srgbClr val="000000"/>
                </a:solidFill>
                <a:latin typeface="Lucida Sans Unicode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700">
                <a:solidFill>
                  <a:srgbClr val="000000"/>
                </a:solidFill>
                <a:latin typeface="Lucida Sans Unicode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700">
                <a:solidFill>
                  <a:srgbClr val="000000"/>
                </a:solidFill>
                <a:latin typeface="Lucida Sans Unicode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700">
                <a:solidFill>
                  <a:srgbClr val="000000"/>
                </a:solidFill>
                <a:latin typeface="Lucida Sans Unicode"/>
              </a:rPr>
              <a:t>Шестой уровень структуры</a:t>
            </a:r>
            <a:endParaRPr/>
          </a:p>
          <a:p>
            <a:pPr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ru-RU" sz="2700">
                <a:solidFill>
                  <a:srgbClr val="000000"/>
                </a:solidFill>
                <a:latin typeface="Lucida Sans Unicode"/>
              </a:rPr>
              <a:t>Седьмой уровень структурыОбразец текста</a:t>
            </a:r>
            <a:endParaRPr/>
          </a:p>
          <a:p>
            <a:pPr lvl="1">
              <a:lnSpc>
                <a:spcPct val="100000"/>
              </a:lnSpc>
              <a:buFont typeface="Verdana"/>
              <a:buChar char="◦"/>
            </a:pPr>
            <a:r>
              <a:rPr lang="ru-RU" sz="2300">
                <a:solidFill>
                  <a:srgbClr val="000000"/>
                </a:solidFill>
                <a:latin typeface="Lucida Sans Unicode"/>
              </a:rPr>
              <a:t>Второй уровень</a:t>
            </a:r>
            <a:endParaRPr/>
          </a:p>
          <a:p>
            <a:pPr lvl="2">
              <a:lnSpc>
                <a:spcPct val="100000"/>
              </a:lnSpc>
              <a:buFont typeface="Wingdings 2" charset="2"/>
              <a:buChar char=""/>
            </a:pPr>
            <a:r>
              <a:rPr lang="ru-RU" sz="2100">
                <a:solidFill>
                  <a:srgbClr val="000000"/>
                </a:solidFill>
                <a:latin typeface="Lucida Sans Unicode"/>
              </a:rPr>
              <a:t>Третий уровень</a:t>
            </a:r>
            <a:endParaRPr/>
          </a:p>
          <a:p>
            <a:pPr lvl="3">
              <a:lnSpc>
                <a:spcPct val="100000"/>
              </a:lnSpc>
              <a:buFont typeface="Wingdings 2" charset="2"/>
              <a:buChar char=""/>
            </a:pPr>
            <a:r>
              <a:rPr lang="ru-RU" sz="1900">
                <a:solidFill>
                  <a:srgbClr val="000000"/>
                </a:solidFill>
                <a:latin typeface="Lucida Sans Unicode"/>
              </a:rPr>
              <a:t>Четвертый уровень</a:t>
            </a:r>
            <a:endParaRPr/>
          </a:p>
          <a:p>
            <a:pPr lvl="4">
              <a:lnSpc>
                <a:spcPct val="100000"/>
              </a:lnSpc>
              <a:buFont typeface="Wingdings 2" charset="2"/>
              <a:buChar char=""/>
            </a:pPr>
            <a:r>
              <a:rPr lang="ru-RU">
                <a:solidFill>
                  <a:srgbClr val="000000"/>
                </a:solidFill>
                <a:latin typeface="Lucida Sans Unicode"/>
              </a:rPr>
              <a:t>Пятый уровень</a:t>
            </a:r>
            <a:endParaRPr/>
          </a:p>
        </p:txBody>
      </p:sp>
      <p:sp>
        <p:nvSpPr>
          <p:cNvPr id="5" name="PlaceHolder 6"/>
          <p:cNvSpPr>
            <a:spLocks noGrp="1"/>
          </p:cNvSpPr>
          <p:nvPr>
            <p:ph type="dt"/>
          </p:nvPr>
        </p:nvSpPr>
        <p:spPr>
          <a:xfrm>
            <a:off x="6726960" y="6408000"/>
            <a:ext cx="1919880" cy="36540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ru-RU" sz="1000">
                <a:solidFill>
                  <a:srgbClr val="000000"/>
                </a:solidFill>
                <a:latin typeface="Times New Roman"/>
              </a:rPr>
              <a:t>10.12.14</a:t>
            </a:r>
            <a:endParaRPr/>
          </a:p>
        </p:txBody>
      </p:sp>
      <p:sp>
        <p:nvSpPr>
          <p:cNvPr id="6" name="PlaceHolder 7"/>
          <p:cNvSpPr>
            <a:spLocks noGrp="1"/>
          </p:cNvSpPr>
          <p:nvPr>
            <p:ph type="ftr"/>
          </p:nvPr>
        </p:nvSpPr>
        <p:spPr>
          <a:xfrm>
            <a:off x="4380120" y="6408000"/>
            <a:ext cx="2350440" cy="364680"/>
          </a:xfrm>
          <a:prstGeom prst="rect">
            <a:avLst/>
          </a:prstGeom>
        </p:spPr>
        <p:txBody>
          <a:bodyPr lIns="90000" rIns="90000" tIns="45000" bIns="45000" anchor="b"/>
          <a:p>
            <a:endParaRPr/>
          </a:p>
        </p:txBody>
      </p:sp>
      <p:sp>
        <p:nvSpPr>
          <p:cNvPr id="7" name="PlaceHolder 8"/>
          <p:cNvSpPr>
            <a:spLocks noGrp="1"/>
          </p:cNvSpPr>
          <p:nvPr>
            <p:ph type="sldNum"/>
          </p:nvPr>
        </p:nvSpPr>
        <p:spPr>
          <a:xfrm>
            <a:off x="8647200" y="6408000"/>
            <a:ext cx="365400" cy="364680"/>
          </a:xfrm>
          <a:prstGeom prst="rect">
            <a:avLst/>
          </a:prstGeom>
        </p:spPr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B573E2CA-A4E3-44CD-AFCA-1580D306B02A}" type="slidenum">
              <a:rPr lang="ru-RU" sz="1000">
                <a:solidFill>
                  <a:srgbClr val="000000"/>
                </a:solidFill>
                <a:latin typeface="Times New Roman"/>
              </a:rPr>
              <a:t>&lt;номер&gt;</a:t>
            </a:fld>
            <a:endParaRPr/>
          </a:p>
        </p:txBody>
      </p:sp>
      <p:sp>
        <p:nvSpPr>
          <p:cNvPr id="8" name="PlaceHolder 9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1" lang="ru-RU" sz="4100">
                <a:solidFill>
                  <a:srgbClr val="464646"/>
                </a:solidFill>
                <a:latin typeface="Lucida Sans Unicode"/>
              </a:rPr>
              <a:t>Для правки текста заголовка щелкните мышьюОбразец заголовка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499320" y="5945040"/>
            <a:ext cx="4940280" cy="920880"/>
          </a:xfrm>
          <a:prstGeom prst="rect"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</a:prstGeom>
          <a:solidFill>
            <a:srgbClr val="9fcbdc"/>
          </a:solidFill>
          <a:ln w="9360">
            <a:noFill/>
          </a:ln>
        </p:spPr>
      </p:sp>
      <p:sp>
        <p:nvSpPr>
          <p:cNvPr id="44" name="CustomShape 2"/>
          <p:cNvSpPr/>
          <p:nvPr/>
        </p:nvSpPr>
        <p:spPr>
          <a:xfrm>
            <a:off x="485640" y="5938920"/>
            <a:ext cx="3690000" cy="933120"/>
          </a:xfrm>
          <a:prstGeom prst="rect"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</a:prstGeom>
          <a:solidFill>
            <a:srgbClr val="000000"/>
          </a:solidFill>
          <a:ln w="9360">
            <a:noFill/>
          </a:ln>
        </p:spPr>
      </p:sp>
      <p:sp>
        <p:nvSpPr>
          <p:cNvPr id="45" name="CustomShape 3"/>
          <p:cNvSpPr/>
          <p:nvPr/>
        </p:nvSpPr>
        <p:spPr>
          <a:xfrm>
            <a:off x="-6120" y="5791320"/>
            <a:ext cx="3402000" cy="1080360"/>
          </a:xfrm>
          <a:prstGeom prst="rtTriangle">
            <a:avLst/>
          </a:prstGeom>
          <a:blipFill>
            <a:blip r:embed="rId2"/>
            <a:tile/>
          </a:blipFill>
          <a:ln w="12600">
            <a:noFill/>
          </a:ln>
        </p:spPr>
      </p:sp>
      <p:sp>
        <p:nvSpPr>
          <p:cNvPr id="46" name="Line 4"/>
          <p:cNvSpPr/>
          <p:nvPr/>
        </p:nvSpPr>
        <p:spPr>
          <a:xfrm>
            <a:off x="-9000" y="5787720"/>
            <a:ext cx="3405240" cy="1084320"/>
          </a:xfrm>
          <a:prstGeom prst="line">
            <a:avLst/>
          </a:prstGeom>
          <a:ln w="12240">
            <a:solidFill>
              <a:srgbClr val="196f85"/>
            </a:solidFill>
            <a:miter/>
          </a:ln>
        </p:spPr>
      </p:sp>
      <p:sp>
        <p:nvSpPr>
          <p:cNvPr id="47" name="PlaceHolder 5"/>
          <p:cNvSpPr>
            <a:spLocks noGrp="1"/>
          </p:cNvSpPr>
          <p:nvPr>
            <p:ph type="dt"/>
          </p:nvPr>
        </p:nvSpPr>
        <p:spPr>
          <a:xfrm>
            <a:off x="6726960" y="6408000"/>
            <a:ext cx="1919880" cy="36540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ru-RU" sz="1000">
                <a:solidFill>
                  <a:srgbClr val="000000"/>
                </a:solidFill>
                <a:latin typeface="Times New Roman"/>
              </a:rPr>
              <a:t>10.12.14</a:t>
            </a:r>
            <a:endParaRPr/>
          </a:p>
        </p:txBody>
      </p:sp>
      <p:sp>
        <p:nvSpPr>
          <p:cNvPr id="48" name="PlaceHolder 6"/>
          <p:cNvSpPr>
            <a:spLocks noGrp="1"/>
          </p:cNvSpPr>
          <p:nvPr>
            <p:ph type="ftr"/>
          </p:nvPr>
        </p:nvSpPr>
        <p:spPr>
          <a:xfrm>
            <a:off x="4380120" y="6408000"/>
            <a:ext cx="2350440" cy="364680"/>
          </a:xfrm>
          <a:prstGeom prst="rect">
            <a:avLst/>
          </a:prstGeom>
        </p:spPr>
        <p:txBody>
          <a:bodyPr lIns="90000" rIns="90000" tIns="45000" bIns="45000" anchor="b"/>
          <a:p>
            <a:endParaRPr/>
          </a:p>
        </p:txBody>
      </p:sp>
      <p:sp>
        <p:nvSpPr>
          <p:cNvPr id="49" name="PlaceHolder 7"/>
          <p:cNvSpPr>
            <a:spLocks noGrp="1"/>
          </p:cNvSpPr>
          <p:nvPr>
            <p:ph type="sldNum"/>
          </p:nvPr>
        </p:nvSpPr>
        <p:spPr>
          <a:xfrm>
            <a:off x="8647200" y="6408000"/>
            <a:ext cx="365400" cy="364680"/>
          </a:xfrm>
          <a:prstGeom prst="rect">
            <a:avLst/>
          </a:prstGeom>
        </p:spPr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C6ADAAA8-34C3-4249-9F38-55921E70FD49}" type="slidenum">
              <a:rPr lang="ru-RU" sz="1000">
                <a:solidFill>
                  <a:srgbClr val="000000"/>
                </a:solidFill>
                <a:latin typeface="Times New Roman"/>
              </a:rPr>
              <a:t>&lt;номер&gt;</a:t>
            </a:fld>
            <a:endParaRPr/>
          </a:p>
        </p:txBody>
      </p:sp>
      <p:sp>
        <p:nvSpPr>
          <p:cNvPr id="50" name="PlaceHolder 8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lang="ru-RU" sz="4100">
                <a:latin typeface="Times New Roman"/>
              </a:rPr>
              <a:t>Для правки текста заголовка щелкните мышью</a:t>
            </a:r>
            <a:endParaRPr/>
          </a:p>
        </p:txBody>
      </p:sp>
      <p:sp>
        <p:nvSpPr>
          <p:cNvPr id="51" name="PlaceHolder 9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ru-RU" sz="2700">
                <a:latin typeface="Lucida Sans Unicode"/>
              </a:rPr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100">
                <a:latin typeface="Lucida Sans Unicode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1900">
                <a:latin typeface="Lucida Sans Unicode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>
                <a:latin typeface="Lucida Sans Unicode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Lucida Sans Unicode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Lucida Sans Unicode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Lucida Sans Unicode"/>
              </a:rPr>
              <a:t>Седьмой уровень структуры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Picture 5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179640" y="0"/>
            <a:ext cx="2880000" cy="2413440"/>
          </a:xfrm>
          <a:prstGeom prst="rect">
            <a:avLst/>
          </a:prstGeom>
          <a:ln>
            <a:noFill/>
          </a:ln>
        </p:spPr>
      </p:pic>
      <p:sp>
        <p:nvSpPr>
          <p:cNvPr id="87" name="TextShape 1"/>
          <p:cNvSpPr txBox="1"/>
          <p:nvPr/>
        </p:nvSpPr>
        <p:spPr>
          <a:xfrm>
            <a:off x="457200" y="1481400"/>
            <a:ext cx="8229240" cy="4525560"/>
          </a:xfrm>
          <a:prstGeom prst="rect">
            <a:avLst/>
          </a:prstGeom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ru-RU" sz="2800">
                <a:solidFill>
                  <a:srgbClr val="000000"/>
                </a:solidFill>
                <a:latin typeface="Arial"/>
              </a:rPr>
              <a:t>О Федеральном законе от 23.06.2014 № 171-ФЗ 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800">
                <a:solidFill>
                  <a:srgbClr val="000000"/>
                </a:solidFill>
                <a:latin typeface="Arial"/>
              </a:rPr>
              <a:t>«О внесении изменений в Земельный кодекс Российской Федерации и отдельные законодательные акты 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800">
                <a:solidFill>
                  <a:srgbClr val="000000"/>
                </a:solidFill>
                <a:latin typeface="Arial"/>
              </a:rPr>
              <a:t>Российской Федерации»</a:t>
            </a:r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1"/>
          <p:cNvSpPr txBox="1"/>
          <p:nvPr/>
        </p:nvSpPr>
        <p:spPr>
          <a:xfrm>
            <a:off x="1043640" y="188640"/>
            <a:ext cx="7689600" cy="1142640"/>
          </a:xfrm>
          <a:prstGeom prst="rect">
            <a:avLst/>
          </a:prstGeom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2400">
                <a:solidFill>
                  <a:srgbClr val="464646"/>
                </a:solidFill>
                <a:latin typeface="Lucida Sans Unicode"/>
              </a:rPr>
              <a:t>Основания образования земельных участков из земель или земельных участков, находящихся в государственной или муниципальной собственности</a:t>
            </a:r>
            <a:endParaRPr/>
          </a:p>
        </p:txBody>
      </p:sp>
      <p:sp>
        <p:nvSpPr>
          <p:cNvPr id="126" name="TextShape 2"/>
          <p:cNvSpPr txBox="1"/>
          <p:nvPr/>
        </p:nvSpPr>
        <p:spPr>
          <a:xfrm>
            <a:off x="755640" y="4797000"/>
            <a:ext cx="7703640" cy="1259640"/>
          </a:xfrm>
          <a:prstGeom prst="rect">
            <a:avLst/>
          </a:prstGeom>
        </p:spPr>
        <p:txBody>
          <a:bodyPr lIns="90000" rIns="90000" tIns="45000" bIns="45000"/>
          <a:p>
            <a:pPr algn="just"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ru-RU" sz="1500">
                <a:solidFill>
                  <a:srgbClr val="000000"/>
                </a:solidFill>
                <a:latin typeface="Lucida Sans Unicode"/>
              </a:rPr>
              <a:t>          </a:t>
            </a:r>
            <a:r>
              <a:rPr lang="ru-RU" sz="1500">
                <a:solidFill>
                  <a:srgbClr val="000000"/>
                </a:solidFill>
                <a:latin typeface="Lucida Sans Unicode"/>
              </a:rPr>
              <a:t>Образование земельных участков из земель или земельных участков, находящихся в государственной или муниципальной собственности, допускается в соответствии с утвержденной схемой расположения земельного участка или земельных участков на кадастровом плане территории                            </a:t>
            </a:r>
            <a:r>
              <a:rPr b="1" lang="ru-RU" sz="1500" u="sng">
                <a:solidFill>
                  <a:srgbClr val="000000"/>
                </a:solidFill>
                <a:latin typeface="Lucida Sans Unicode"/>
              </a:rPr>
              <a:t>при отсутствии </a:t>
            </a:r>
            <a:r>
              <a:rPr lang="ru-RU" sz="1500">
                <a:solidFill>
                  <a:srgbClr val="000000"/>
                </a:solidFill>
                <a:latin typeface="Lucida Sans Unicode"/>
              </a:rPr>
              <a:t>утвержденного проекта межевания территории.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endParaRPr/>
          </a:p>
        </p:txBody>
      </p:sp>
      <p:sp>
        <p:nvSpPr>
          <p:cNvPr id="127" name="CustomShape 3"/>
          <p:cNvSpPr/>
          <p:nvPr/>
        </p:nvSpPr>
        <p:spPr>
          <a:xfrm>
            <a:off x="4284000" y="1588320"/>
            <a:ext cx="3960000" cy="2952000"/>
          </a:xfrm>
          <a:prstGeom prst="rect">
            <a:avLst/>
          </a:prstGeom>
          <a:gradFill>
            <a:gsLst>
              <a:gs pos="0">
                <a:srgbClr val="ffe4de"/>
              </a:gs>
              <a:gs pos="50000">
                <a:srgbClr val="ffab9b"/>
              </a:gs>
              <a:gs pos="100000">
                <a:srgbClr val="ffe4de"/>
              </a:gs>
            </a:gsLst>
            <a:lin ang="16200000"/>
          </a:gradFill>
          <a:ln w="9360">
            <a:solidFill>
              <a:srgbClr val="eb641b"/>
            </a:solidFill>
            <a:round/>
          </a:ln>
        </p:spPr>
        <p:txBody>
          <a:bodyPr lIns="90000" rIns="90000" tIns="45000" bIns="45000" anchor="ctr"/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Lucida Sans Unicode"/>
              </a:rPr>
              <a:t>          </a:t>
            </a:r>
            <a:r>
              <a:rPr lang="ru-RU" sz="1200">
                <a:solidFill>
                  <a:srgbClr val="000000"/>
                </a:solidFill>
                <a:latin typeface="Lucida Sans Unicode"/>
              </a:rPr>
              <a:t>1) проект межевания территории, утвержденный в соответствии с Градостроительным кодексом Российской Федерации;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Lucida Sans Unicode"/>
              </a:rPr>
              <a:t>         </a:t>
            </a:r>
            <a:r>
              <a:rPr lang="ru-RU" sz="1200">
                <a:solidFill>
                  <a:srgbClr val="000000"/>
                </a:solidFill>
                <a:latin typeface="Lucida Sans Unicode"/>
              </a:rPr>
              <a:t>2) проектная документация о местоположении, границах, площади и об иных количественных и качественных характеристиках лесных участков;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Lucida Sans Unicode"/>
              </a:rPr>
              <a:t>         </a:t>
            </a:r>
            <a:r>
              <a:rPr lang="ru-RU" sz="1200">
                <a:solidFill>
                  <a:srgbClr val="000000"/>
                </a:solidFill>
                <a:latin typeface="Lucida Sans Unicode"/>
              </a:rPr>
              <a:t>3) утвержденная схема расположения земельного участка или земельных участков на кадастровом плане территории, которая предусмотрена статьей 11.10 настоящего Кодекса.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sp>
        <p:nvSpPr>
          <p:cNvPr id="128" name="CustomShape 4"/>
          <p:cNvSpPr/>
          <p:nvPr/>
        </p:nvSpPr>
        <p:spPr>
          <a:xfrm>
            <a:off x="1331640" y="1624320"/>
            <a:ext cx="1728000" cy="2880000"/>
          </a:xfrm>
          <a:prstGeom prst="rect">
            <a:avLst/>
          </a:prstGeom>
          <a:gradFill>
            <a:gsLst>
              <a:gs pos="0">
                <a:srgbClr val="d7f1ff"/>
              </a:gs>
              <a:gs pos="50000">
                <a:srgbClr val="95d3ee"/>
              </a:gs>
              <a:gs pos="100000">
                <a:srgbClr val="d7f1ff"/>
              </a:gs>
            </a:gsLst>
            <a:lin ang="16200000"/>
          </a:gradFill>
          <a:ln w="9360">
            <a:solidFill>
              <a:srgbClr val="2da2bf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Lucida Sans Unicode"/>
              </a:rPr>
              <a:t>Образование земельных участков из земель или земельных участков, находящихся в государственной или муниципальной собственности, осуществляется в соответствии с одним из следующих документов:</a:t>
            </a:r>
            <a:endParaRPr/>
          </a:p>
        </p:txBody>
      </p:sp>
      <p:sp>
        <p:nvSpPr>
          <p:cNvPr id="129" name="CustomShape 5"/>
          <p:cNvSpPr/>
          <p:nvPr/>
        </p:nvSpPr>
        <p:spPr>
          <a:xfrm>
            <a:off x="3276000" y="2709000"/>
            <a:ext cx="863640" cy="503640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eedfe2"/>
              </a:gs>
              <a:gs pos="50000">
                <a:srgbClr val="c3a4aa"/>
              </a:gs>
              <a:gs pos="100000">
                <a:srgbClr val="eedfe2"/>
              </a:gs>
            </a:gsLst>
            <a:lin ang="16200000"/>
          </a:gradFill>
          <a:ln w="9360">
            <a:solidFill>
              <a:srgbClr val="7d3c4a"/>
            </a:solidFill>
            <a:round/>
          </a:ln>
        </p:spPr>
      </p:sp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CustomShape 1"/>
          <p:cNvSpPr/>
          <p:nvPr/>
        </p:nvSpPr>
        <p:spPr>
          <a:xfrm>
            <a:off x="4572000" y="1628640"/>
            <a:ext cx="3816000" cy="863280"/>
          </a:xfrm>
          <a:prstGeom prst="roundRect">
            <a:avLst>
              <a:gd name="adj" fmla="val 16667"/>
            </a:avLst>
          </a:prstGeom>
          <a:solidFill>
            <a:srgbClr val="2da2bf"/>
          </a:solidFill>
          <a:ln w="55080">
            <a:solidFill>
              <a:srgbClr val="464646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>
                <a:solidFill>
                  <a:srgbClr val="ffffff"/>
                </a:solidFill>
                <a:latin typeface="Lucida Sans Unicode"/>
              </a:rPr>
              <a:t>Без торгов (закрытый перечень) </a:t>
            </a:r>
            <a:endParaRPr/>
          </a:p>
        </p:txBody>
      </p:sp>
      <p:sp>
        <p:nvSpPr>
          <p:cNvPr id="131" name="CustomShape 2"/>
          <p:cNvSpPr/>
          <p:nvPr/>
        </p:nvSpPr>
        <p:spPr>
          <a:xfrm>
            <a:off x="899640" y="2540160"/>
            <a:ext cx="2520720" cy="455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1200">
                <a:solidFill>
                  <a:srgbClr val="000000"/>
                </a:solidFill>
                <a:latin typeface="Calibri"/>
              </a:rPr>
              <a:t>Общее правило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32" name="CustomShape 3"/>
          <p:cNvSpPr/>
          <p:nvPr/>
        </p:nvSpPr>
        <p:spPr>
          <a:xfrm>
            <a:off x="755640" y="1634400"/>
            <a:ext cx="2520720" cy="863280"/>
          </a:xfrm>
          <a:prstGeom prst="roundRect">
            <a:avLst>
              <a:gd name="adj" fmla="val 16667"/>
            </a:avLst>
          </a:prstGeom>
          <a:solidFill>
            <a:srgbClr val="2da2bf"/>
          </a:solidFill>
          <a:ln w="55080">
            <a:solidFill>
              <a:srgbClr val="464646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>
                <a:solidFill>
                  <a:srgbClr val="ffffff"/>
                </a:solidFill>
                <a:latin typeface="Lucida Sans Unicode"/>
              </a:rPr>
              <a:t>Аукцион </a:t>
            </a:r>
            <a:endParaRPr/>
          </a:p>
        </p:txBody>
      </p:sp>
      <p:sp>
        <p:nvSpPr>
          <p:cNvPr id="133" name="CustomShape 4"/>
          <p:cNvSpPr/>
          <p:nvPr/>
        </p:nvSpPr>
        <p:spPr>
          <a:xfrm>
            <a:off x="4572000" y="2708280"/>
            <a:ext cx="4176360" cy="39207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20000"/>
              </a:lnSpc>
              <a:buFont typeface="Arial"/>
              <a:buChar char="•"/>
            </a:pPr>
            <a:r>
              <a:rPr lang="ru-RU" sz="1050">
                <a:solidFill>
                  <a:srgbClr val="000000"/>
                </a:solidFill>
                <a:latin typeface="Calibri"/>
              </a:rPr>
              <a:t>для размещения объектов социально-культурного назначения, реализации масштабных инвестиционных проектов при условии соответствия указанных объектов, инвестиционных проектов критериям, установленным Правительством Российской Федерации;</a:t>
            </a:r>
            <a:endParaRPr/>
          </a:p>
          <a:p>
            <a:pPr>
              <a:lnSpc>
                <a:spcPct val="120000"/>
              </a:lnSpc>
              <a:buFont typeface="Arial"/>
              <a:buChar char="•"/>
            </a:pPr>
            <a:r>
              <a:rPr lang="ru-RU" sz="1050">
                <a:solidFill>
                  <a:srgbClr val="000000"/>
                </a:solidFill>
                <a:latin typeface="Calibri"/>
              </a:rPr>
              <a:t>объектов гос. и мун. значения;</a:t>
            </a:r>
            <a:endParaRPr/>
          </a:p>
          <a:p>
            <a:pPr>
              <a:lnSpc>
                <a:spcPct val="120000"/>
              </a:lnSpc>
              <a:buFont typeface="Arial"/>
              <a:buChar char="•"/>
            </a:pPr>
            <a:r>
              <a:rPr lang="ru-RU" sz="1050">
                <a:solidFill>
                  <a:srgbClr val="000000"/>
                </a:solidFill>
                <a:latin typeface="Calibri"/>
              </a:rPr>
              <a:t>объектов электро, тепло, газо, водоснабжения, водоотведения, связи, нефтепроводов</a:t>
            </a:r>
            <a:endParaRPr/>
          </a:p>
          <a:p>
            <a:pPr>
              <a:lnSpc>
                <a:spcPct val="120000"/>
              </a:lnSpc>
              <a:buFont typeface="Arial"/>
              <a:buChar char="•"/>
            </a:pPr>
            <a:r>
              <a:rPr lang="ru-RU" sz="1050">
                <a:solidFill>
                  <a:srgbClr val="000000"/>
                </a:solidFill>
                <a:latin typeface="Calibri"/>
              </a:rPr>
              <a:t>под зданиями, сооружениями, правообладателям зданий, сооружений, помещений </a:t>
            </a:r>
            <a:endParaRPr/>
          </a:p>
          <a:p>
            <a:pPr>
              <a:lnSpc>
                <a:spcPct val="120000"/>
              </a:lnSpc>
              <a:buFont typeface="Arial"/>
              <a:buChar char="•"/>
            </a:pPr>
            <a:r>
              <a:rPr lang="ru-RU" sz="1050">
                <a:solidFill>
                  <a:srgbClr val="000000"/>
                </a:solidFill>
                <a:latin typeface="Calibri"/>
              </a:rPr>
              <a:t>религиозные организации</a:t>
            </a:r>
            <a:endParaRPr/>
          </a:p>
          <a:p>
            <a:pPr>
              <a:lnSpc>
                <a:spcPct val="120000"/>
              </a:lnSpc>
              <a:buFont typeface="Arial"/>
              <a:buChar char="•"/>
            </a:pPr>
            <a:r>
              <a:rPr lang="ru-RU" sz="1050">
                <a:solidFill>
                  <a:srgbClr val="000000"/>
                </a:solidFill>
                <a:latin typeface="Calibri"/>
              </a:rPr>
              <a:t>бюджетная стройка </a:t>
            </a:r>
            <a:endParaRPr/>
          </a:p>
          <a:p>
            <a:pPr>
              <a:lnSpc>
                <a:spcPct val="120000"/>
              </a:lnSpc>
              <a:buFont typeface="Arial"/>
              <a:buChar char="•"/>
            </a:pPr>
            <a:r>
              <a:rPr lang="ru-RU" sz="1050">
                <a:solidFill>
                  <a:srgbClr val="000000"/>
                </a:solidFill>
                <a:latin typeface="Calibri"/>
              </a:rPr>
              <a:t>льготные категории  граждан, в т.ч. многодетные </a:t>
            </a:r>
            <a:endParaRPr/>
          </a:p>
          <a:p>
            <a:pPr>
              <a:lnSpc>
                <a:spcPct val="120000"/>
              </a:lnSpc>
              <a:buFont typeface="Arial"/>
              <a:buChar char="•"/>
            </a:pPr>
            <a:r>
              <a:rPr lang="ru-RU" sz="1050">
                <a:solidFill>
                  <a:srgbClr val="000000"/>
                </a:solidFill>
                <a:latin typeface="Calibri"/>
              </a:rPr>
              <a:t>гражданам в отделенной сельской местности определенных законом субъекта РФ для ИЖС, КФХ, ЛПХ </a:t>
            </a:r>
            <a:endParaRPr/>
          </a:p>
          <a:p>
            <a:pPr>
              <a:lnSpc>
                <a:spcPct val="120000"/>
              </a:lnSpc>
              <a:buFont typeface="Arial"/>
              <a:buChar char="•"/>
            </a:pPr>
            <a:r>
              <a:rPr lang="ru-RU" sz="1050">
                <a:solidFill>
                  <a:srgbClr val="000000"/>
                </a:solidFill>
                <a:latin typeface="Calibri"/>
              </a:rPr>
              <a:t>граждане для сенокошения и выпаса животных</a:t>
            </a:r>
            <a:endParaRPr/>
          </a:p>
          <a:p>
            <a:pPr>
              <a:lnSpc>
                <a:spcPct val="120000"/>
              </a:lnSpc>
              <a:buFont typeface="Arial"/>
              <a:buChar char="•"/>
            </a:pPr>
            <a:r>
              <a:rPr lang="ru-RU" sz="1050">
                <a:solidFill>
                  <a:srgbClr val="000000"/>
                </a:solidFill>
                <a:latin typeface="Calibri"/>
              </a:rPr>
              <a:t>при переоформлении из ПБП</a:t>
            </a:r>
            <a:endParaRPr/>
          </a:p>
          <a:p>
            <a:pPr>
              <a:lnSpc>
                <a:spcPct val="120000"/>
              </a:lnSpc>
              <a:buFont typeface="Arial"/>
              <a:buChar char="•"/>
            </a:pPr>
            <a:r>
              <a:rPr lang="ru-RU" sz="1050">
                <a:solidFill>
                  <a:srgbClr val="000000"/>
                </a:solidFill>
                <a:latin typeface="Calibri"/>
              </a:rPr>
              <a:t>взамен изъятых для гос. и мун. нужд </a:t>
            </a:r>
            <a:endParaRPr/>
          </a:p>
          <a:p>
            <a:pPr>
              <a:lnSpc>
                <a:spcPct val="120000"/>
              </a:lnSpc>
              <a:buFont typeface="Arial"/>
              <a:buChar char="•"/>
            </a:pPr>
            <a:r>
              <a:rPr lang="ru-RU" sz="1050">
                <a:solidFill>
                  <a:srgbClr val="000000"/>
                </a:solidFill>
                <a:latin typeface="Calibri"/>
              </a:rPr>
              <a:t>образованные из уже предоставленных  </a:t>
            </a:r>
            <a:endParaRPr/>
          </a:p>
          <a:p>
            <a:pPr>
              <a:lnSpc>
                <a:spcPct val="120000"/>
              </a:lnSpc>
              <a:buFont typeface="Arial"/>
              <a:buChar char="•"/>
            </a:pPr>
            <a:r>
              <a:rPr b="1" i="1" lang="ru-RU" sz="1050">
                <a:solidFill>
                  <a:srgbClr val="000000"/>
                </a:solidFill>
                <a:latin typeface="Calibri"/>
              </a:rPr>
              <a:t>По решению  Президента,  Правительства или Губернатора </a:t>
            </a:r>
            <a:endParaRPr/>
          </a:p>
        </p:txBody>
      </p:sp>
      <p:sp>
        <p:nvSpPr>
          <p:cNvPr id="134" name="CustomShape 5"/>
          <p:cNvSpPr/>
          <p:nvPr/>
        </p:nvSpPr>
        <p:spPr>
          <a:xfrm>
            <a:off x="395280" y="404640"/>
            <a:ext cx="8353080" cy="821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2400">
                <a:solidFill>
                  <a:srgbClr val="000000"/>
                </a:solidFill>
                <a:latin typeface="Calibri"/>
              </a:rPr>
              <a:t>Введение запрета на предоставление земельных участков без торгов </a:t>
            </a:r>
            <a:endParaRPr/>
          </a:p>
        </p:txBody>
      </p:sp>
      <p:sp>
        <p:nvSpPr>
          <p:cNvPr id="135" name="CustomShape 6"/>
          <p:cNvSpPr/>
          <p:nvPr/>
        </p:nvSpPr>
        <p:spPr>
          <a:xfrm>
            <a:off x="5219640" y="2492280"/>
            <a:ext cx="2520720" cy="272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1200">
                <a:solidFill>
                  <a:srgbClr val="000000"/>
                </a:solidFill>
                <a:latin typeface="Calibri"/>
              </a:rPr>
              <a:t>Исключения</a:t>
            </a:r>
            <a:endParaRPr/>
          </a:p>
        </p:txBody>
      </p:sp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extShape 1"/>
          <p:cNvSpPr txBox="1"/>
          <p:nvPr/>
        </p:nvSpPr>
        <p:spPr>
          <a:xfrm>
            <a:off x="8647200" y="6408000"/>
            <a:ext cx="365400" cy="36468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fld id="{C5D850B1-2B58-453A-8428-AB25030D1AA1}" type="slidenum">
              <a:rPr lang="ru-RU" sz="1200">
                <a:solidFill>
                  <a:srgbClr val="898989"/>
                </a:solidFill>
                <a:latin typeface="Calibri"/>
              </a:rPr>
              <a:t>&lt;номер&gt;</a:t>
            </a:fld>
            <a:endParaRPr/>
          </a:p>
        </p:txBody>
      </p:sp>
      <p:sp>
        <p:nvSpPr>
          <p:cNvPr id="137" name="TextShape 2"/>
          <p:cNvSpPr txBox="1"/>
          <p:nvPr/>
        </p:nvSpPr>
        <p:spPr>
          <a:xfrm>
            <a:off x="790560" y="549360"/>
            <a:ext cx="8353080" cy="917280"/>
          </a:xfrm>
          <a:prstGeom prst="rect">
            <a:avLst/>
          </a:prstGeom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1" lang="ru-RU" sz="2400">
                <a:solidFill>
                  <a:srgbClr val="464646"/>
                </a:solidFill>
                <a:latin typeface="Lucida Sans Unicode"/>
              </a:rPr>
              <a:t>Предлагаемый порядок предоставления участков без проведения торгов</a:t>
            </a:r>
            <a:endParaRPr/>
          </a:p>
        </p:txBody>
      </p:sp>
      <p:sp>
        <p:nvSpPr>
          <p:cNvPr id="138" name="CustomShape 3"/>
          <p:cNvSpPr/>
          <p:nvPr/>
        </p:nvSpPr>
        <p:spPr>
          <a:xfrm>
            <a:off x="3419640" y="1773360"/>
            <a:ext cx="1006200" cy="2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1000">
                <a:solidFill>
                  <a:srgbClr val="000000"/>
                </a:solidFill>
                <a:latin typeface="Calibri"/>
              </a:rPr>
              <a:t>30 дней </a:t>
            </a:r>
            <a:endParaRPr/>
          </a:p>
        </p:txBody>
      </p:sp>
      <p:sp>
        <p:nvSpPr>
          <p:cNvPr id="139" name="CustomShape 4"/>
          <p:cNvSpPr/>
          <p:nvPr/>
        </p:nvSpPr>
        <p:spPr>
          <a:xfrm>
            <a:off x="4859280" y="2781360"/>
            <a:ext cx="1152000" cy="364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ru-RU" sz="1000">
                <a:solidFill>
                  <a:srgbClr val="000000"/>
                </a:solidFill>
                <a:latin typeface="Calibri"/>
              </a:rPr>
              <a:t>Заявитель</a:t>
            </a:r>
            <a:r>
              <a:rPr lang="ru-RU">
                <a:solidFill>
                  <a:srgbClr val="000000"/>
                </a:solidFill>
                <a:latin typeface="Calibri"/>
              </a:rPr>
              <a:t> </a:t>
            </a:r>
            <a:endParaRPr/>
          </a:p>
        </p:txBody>
      </p:sp>
      <p:sp>
        <p:nvSpPr>
          <p:cNvPr id="140" name="CustomShape 5"/>
          <p:cNvSpPr/>
          <p:nvPr/>
        </p:nvSpPr>
        <p:spPr>
          <a:xfrm>
            <a:off x="7813800" y="1773360"/>
            <a:ext cx="1006200" cy="2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1000">
                <a:solidFill>
                  <a:srgbClr val="000000"/>
                </a:solidFill>
                <a:latin typeface="Calibri"/>
              </a:rPr>
              <a:t>30 дней </a:t>
            </a:r>
            <a:endParaRPr/>
          </a:p>
        </p:txBody>
      </p:sp>
      <p:sp>
        <p:nvSpPr>
          <p:cNvPr id="141" name="CustomShape 6"/>
          <p:cNvSpPr/>
          <p:nvPr/>
        </p:nvSpPr>
        <p:spPr>
          <a:xfrm>
            <a:off x="6227640" y="2852640"/>
            <a:ext cx="1247400" cy="2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ru-RU" sz="1000">
                <a:solidFill>
                  <a:srgbClr val="000000"/>
                </a:solidFill>
                <a:latin typeface="Calibri"/>
              </a:rPr>
              <a:t>Орган власти </a:t>
            </a:r>
            <a:endParaRPr/>
          </a:p>
        </p:txBody>
      </p:sp>
      <p:sp>
        <p:nvSpPr>
          <p:cNvPr id="142" name="CustomShape 7"/>
          <p:cNvSpPr/>
          <p:nvPr/>
        </p:nvSpPr>
        <p:spPr>
          <a:xfrm>
            <a:off x="7667640" y="2852640"/>
            <a:ext cx="1247400" cy="2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ru-RU" sz="1000">
                <a:solidFill>
                  <a:srgbClr val="000000"/>
                </a:solidFill>
                <a:latin typeface="Calibri"/>
              </a:rPr>
              <a:t>Орган власти </a:t>
            </a:r>
            <a:endParaRPr/>
          </a:p>
        </p:txBody>
      </p:sp>
      <p:sp>
        <p:nvSpPr>
          <p:cNvPr id="143" name="CustomShape 8"/>
          <p:cNvSpPr/>
          <p:nvPr/>
        </p:nvSpPr>
        <p:spPr>
          <a:xfrm>
            <a:off x="6516720" y="1773360"/>
            <a:ext cx="791640" cy="2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1000">
                <a:solidFill>
                  <a:srgbClr val="000000"/>
                </a:solidFill>
                <a:latin typeface="Calibri"/>
              </a:rPr>
              <a:t>20 дней </a:t>
            </a:r>
            <a:endParaRPr/>
          </a:p>
        </p:txBody>
      </p:sp>
      <p:sp>
        <p:nvSpPr>
          <p:cNvPr id="144" name="CustomShape 9"/>
          <p:cNvSpPr/>
          <p:nvPr/>
        </p:nvSpPr>
        <p:spPr>
          <a:xfrm>
            <a:off x="3348000" y="2852640"/>
            <a:ext cx="1245960" cy="2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ru-RU" sz="1000">
                <a:solidFill>
                  <a:srgbClr val="000000"/>
                </a:solidFill>
                <a:latin typeface="Calibri"/>
              </a:rPr>
              <a:t>Орган власти </a:t>
            </a:r>
            <a:endParaRPr/>
          </a:p>
        </p:txBody>
      </p:sp>
      <p:sp>
        <p:nvSpPr>
          <p:cNvPr id="145" name="CustomShape 10"/>
          <p:cNvSpPr/>
          <p:nvPr/>
        </p:nvSpPr>
        <p:spPr>
          <a:xfrm>
            <a:off x="2195640" y="2852640"/>
            <a:ext cx="863280" cy="272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z="1000">
                <a:solidFill>
                  <a:srgbClr val="000000"/>
                </a:solidFill>
                <a:latin typeface="Calibri"/>
              </a:rPr>
              <a:t>Заявитель</a:t>
            </a:r>
            <a:r>
              <a:rPr lang="ru-RU" sz="1200">
                <a:solidFill>
                  <a:srgbClr val="000000"/>
                </a:solidFill>
                <a:latin typeface="Calibri"/>
              </a:rPr>
              <a:t> </a:t>
            </a:r>
            <a:endParaRPr/>
          </a:p>
        </p:txBody>
      </p:sp>
      <p:sp>
        <p:nvSpPr>
          <p:cNvPr id="146" name="CustomShape 11"/>
          <p:cNvSpPr/>
          <p:nvPr/>
        </p:nvSpPr>
        <p:spPr>
          <a:xfrm>
            <a:off x="385560" y="2365560"/>
            <a:ext cx="1152000" cy="272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1200">
                <a:solidFill>
                  <a:srgbClr val="000000"/>
                </a:solidFill>
                <a:latin typeface="Calibri"/>
              </a:rPr>
              <a:t>Участка НЕТ </a:t>
            </a:r>
            <a:endParaRPr/>
          </a:p>
        </p:txBody>
      </p:sp>
      <p:sp>
        <p:nvSpPr>
          <p:cNvPr id="147" name="CustomShape 12"/>
          <p:cNvSpPr/>
          <p:nvPr/>
        </p:nvSpPr>
        <p:spPr>
          <a:xfrm flipV="1">
            <a:off x="1537920" y="2491560"/>
            <a:ext cx="369360" cy="11160"/>
          </a:xfrm>
          <a:prstGeom prst="straightConnector1">
            <a:avLst/>
          </a:prstGeom>
          <a:noFill/>
          <a:ln w="19080">
            <a:solidFill>
              <a:srgbClr val="000000"/>
            </a:solidFill>
            <a:custDash>
              <a:ds d="212000" sp="159000"/>
            </a:custDash>
            <a:round/>
            <a:tailEnd len="med" type="arrow" w="med"/>
          </a:ln>
        </p:spPr>
      </p:sp>
      <p:sp>
        <p:nvSpPr>
          <p:cNvPr id="148" name="CustomShape 13"/>
          <p:cNvSpPr/>
          <p:nvPr/>
        </p:nvSpPr>
        <p:spPr>
          <a:xfrm>
            <a:off x="407880" y="3860280"/>
            <a:ext cx="1152000" cy="272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1200">
                <a:solidFill>
                  <a:srgbClr val="000000"/>
                </a:solidFill>
                <a:latin typeface="Calibri"/>
              </a:rPr>
              <a:t>Участок есть </a:t>
            </a:r>
            <a:endParaRPr/>
          </a:p>
        </p:txBody>
      </p:sp>
      <p:sp>
        <p:nvSpPr>
          <p:cNvPr id="149" name="Line 14"/>
          <p:cNvSpPr/>
          <p:nvPr/>
        </p:nvSpPr>
        <p:spPr>
          <a:xfrm>
            <a:off x="1547640" y="4005000"/>
            <a:ext cx="6696000" cy="0"/>
          </a:xfrm>
          <a:prstGeom prst="line">
            <a:avLst/>
          </a:prstGeom>
          <a:ln w="19080">
            <a:solidFill>
              <a:srgbClr val="000000"/>
            </a:solidFill>
            <a:custDash>
              <a:ds d="212000" sp="159000"/>
            </a:custDash>
            <a:round/>
          </a:ln>
        </p:spPr>
      </p:sp>
      <p:sp>
        <p:nvSpPr>
          <p:cNvPr id="150" name="CustomShape 15"/>
          <p:cNvSpPr/>
          <p:nvPr/>
        </p:nvSpPr>
        <p:spPr>
          <a:xfrm flipV="1">
            <a:off x="8244000" y="3212280"/>
            <a:ext cx="360" cy="791640"/>
          </a:xfrm>
          <a:prstGeom prst="straightConnector1">
            <a:avLst/>
          </a:prstGeom>
          <a:noFill/>
          <a:ln w="19080">
            <a:solidFill>
              <a:srgbClr val="000000"/>
            </a:solidFill>
            <a:custDash>
              <a:ds d="212000" sp="159000"/>
            </a:custDash>
            <a:round/>
            <a:tailEnd len="med" type="arrow" w="med"/>
          </a:ln>
        </p:spPr>
      </p:sp>
      <p:sp>
        <p:nvSpPr>
          <p:cNvPr id="151" name="CustomShape 16"/>
          <p:cNvSpPr/>
          <p:nvPr/>
        </p:nvSpPr>
        <p:spPr>
          <a:xfrm>
            <a:off x="5003640" y="1773360"/>
            <a:ext cx="1080720" cy="2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1000">
                <a:solidFill>
                  <a:srgbClr val="000000"/>
                </a:solidFill>
                <a:latin typeface="Calibri"/>
              </a:rPr>
              <a:t>По договору </a:t>
            </a:r>
            <a:endParaRPr/>
          </a:p>
        </p:txBody>
      </p:sp>
      <p:sp>
        <p:nvSpPr>
          <p:cNvPr id="152" name="CustomShape 17"/>
          <p:cNvSpPr/>
          <p:nvPr/>
        </p:nvSpPr>
        <p:spPr>
          <a:xfrm>
            <a:off x="395280" y="3209760"/>
            <a:ext cx="1296720" cy="455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1200">
                <a:solidFill>
                  <a:srgbClr val="000000"/>
                </a:solidFill>
                <a:latin typeface="Calibri"/>
              </a:rPr>
              <a:t>У участка нет точных границ </a:t>
            </a:r>
            <a:endParaRPr/>
          </a:p>
        </p:txBody>
      </p:sp>
      <p:sp>
        <p:nvSpPr>
          <p:cNvPr id="153" name="Line 18"/>
          <p:cNvSpPr/>
          <p:nvPr/>
        </p:nvSpPr>
        <p:spPr>
          <a:xfrm flipV="1">
            <a:off x="1547640" y="3441600"/>
            <a:ext cx="2448000" cy="6120"/>
          </a:xfrm>
          <a:prstGeom prst="line">
            <a:avLst/>
          </a:prstGeom>
          <a:ln w="19080">
            <a:solidFill>
              <a:srgbClr val="000000"/>
            </a:solidFill>
            <a:custDash>
              <a:ds d="212000" sp="159000"/>
            </a:custDash>
            <a:round/>
          </a:ln>
        </p:spPr>
      </p:sp>
      <p:sp>
        <p:nvSpPr>
          <p:cNvPr id="154" name="CustomShape 19"/>
          <p:cNvSpPr/>
          <p:nvPr/>
        </p:nvSpPr>
        <p:spPr>
          <a:xfrm flipV="1">
            <a:off x="3995640" y="3213000"/>
            <a:ext cx="360" cy="234720"/>
          </a:xfrm>
          <a:prstGeom prst="straightConnector1">
            <a:avLst/>
          </a:prstGeom>
          <a:noFill/>
          <a:ln w="19080">
            <a:solidFill>
              <a:srgbClr val="000000"/>
            </a:solidFill>
            <a:custDash>
              <a:ds d="212000" sp="159000"/>
            </a:custDash>
            <a:round/>
            <a:tailEnd len="med" type="arrow" w="med"/>
          </a:ln>
        </p:spPr>
      </p:sp>
      <p:sp>
        <p:nvSpPr>
          <p:cNvPr id="155" name="CustomShape 20"/>
          <p:cNvSpPr/>
          <p:nvPr/>
        </p:nvSpPr>
        <p:spPr>
          <a:xfrm>
            <a:off x="407880" y="4765680"/>
            <a:ext cx="8340480" cy="1871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50000"/>
              </a:lnSpc>
              <a:buFont typeface="Arial"/>
              <a:buChar char="•"/>
            </a:pPr>
            <a:r>
              <a:rPr i="1" lang="ru-RU" sz="1400">
                <a:solidFill>
                  <a:srgbClr val="000000"/>
                </a:solidFill>
                <a:latin typeface="Calibri"/>
              </a:rPr>
              <a:t>Вводится порядок предоставления сформированного участка и участка без точных границ </a:t>
            </a:r>
            <a:endParaRPr/>
          </a:p>
          <a:p>
            <a:pPr>
              <a:lnSpc>
                <a:spcPct val="150000"/>
              </a:lnSpc>
              <a:buFont typeface="Arial"/>
              <a:buChar char="•"/>
            </a:pPr>
            <a:r>
              <a:rPr i="1" lang="ru-RU" sz="1400">
                <a:solidFill>
                  <a:srgbClr val="000000"/>
                </a:solidFill>
                <a:latin typeface="Calibri"/>
              </a:rPr>
              <a:t>Устанавливаются сроки принятия всех  решений</a:t>
            </a:r>
            <a:endParaRPr/>
          </a:p>
          <a:p>
            <a:pPr>
              <a:lnSpc>
                <a:spcPct val="150000"/>
              </a:lnSpc>
              <a:buFont typeface="Arial"/>
              <a:buChar char="•"/>
            </a:pPr>
            <a:r>
              <a:rPr i="1" lang="ru-RU" sz="1400">
                <a:solidFill>
                  <a:srgbClr val="000000"/>
                </a:solidFill>
                <a:latin typeface="Calibri"/>
              </a:rPr>
              <a:t>Устанавливаются основания для отказа в принятии всех решений </a:t>
            </a:r>
            <a:endParaRPr/>
          </a:p>
          <a:p>
            <a:pPr>
              <a:lnSpc>
                <a:spcPct val="150000"/>
              </a:lnSpc>
              <a:buFont typeface="Arial"/>
              <a:buChar char="•"/>
            </a:pPr>
            <a:r>
              <a:rPr i="1" lang="ru-RU" sz="1400">
                <a:solidFill>
                  <a:srgbClr val="000000"/>
                </a:solidFill>
                <a:latin typeface="Calibri"/>
              </a:rPr>
              <a:t>Исключается решение об образовании участка, как дублирующее  решение об утверждении схемы </a:t>
            </a:r>
            <a:endParaRPr/>
          </a:p>
          <a:p>
            <a:pPr>
              <a:lnSpc>
                <a:spcPct val="150000"/>
              </a:lnSpc>
              <a:buFont typeface="Arial"/>
              <a:buChar char="•"/>
            </a:pPr>
            <a:r>
              <a:rPr i="1" lang="ru-RU" sz="1400">
                <a:solidFill>
                  <a:srgbClr val="000000"/>
                </a:solidFill>
                <a:latin typeface="Calibri"/>
              </a:rPr>
              <a:t>Исключается подготовка и согласование акта выбора  земельного участка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56" name="CustomShape 21"/>
          <p:cNvSpPr/>
          <p:nvPr/>
        </p:nvSpPr>
        <p:spPr>
          <a:xfrm>
            <a:off x="407880" y="4389480"/>
            <a:ext cx="8340480" cy="364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ru-RU" u="sng">
                <a:solidFill>
                  <a:srgbClr val="000000"/>
                </a:solidFill>
                <a:latin typeface="Calibri"/>
              </a:rPr>
              <a:t>Преимущества по сравнению с действующим порядком:  </a:t>
            </a:r>
            <a:endParaRPr/>
          </a:p>
        </p:txBody>
      </p:sp>
      <p:sp>
        <p:nvSpPr>
          <p:cNvPr id="157" name="CustomShape 22"/>
          <p:cNvSpPr/>
          <p:nvPr/>
        </p:nvSpPr>
        <p:spPr>
          <a:xfrm>
            <a:off x="1991880" y="2103840"/>
            <a:ext cx="1033200" cy="736200"/>
          </a:xfrm>
          <a:prstGeom prst="roundRect">
            <a:avLst>
              <a:gd name="adj" fmla="val 10000"/>
            </a:avLst>
          </a:prstGeom>
          <a:solidFill>
            <a:srgbClr val="2da2bf"/>
          </a:solidFill>
          <a:ln w="55080">
            <a:solidFill>
              <a:srgbClr val="464646"/>
            </a:solidFill>
            <a:round/>
          </a:ln>
        </p:spPr>
        <p:txBody>
          <a:bodyPr lIns="52200" rIns="30600" tIns="52200" bIns="30600" anchor="ctr"/>
          <a:p>
            <a:pPr algn="ctr">
              <a:lnSpc>
                <a:spcPct val="90000"/>
              </a:lnSpc>
            </a:pPr>
            <a:r>
              <a:rPr lang="ru-RU" sz="800">
                <a:solidFill>
                  <a:srgbClr val="ffffff"/>
                </a:solidFill>
                <a:latin typeface="Lucida Sans Unicode"/>
              </a:rPr>
              <a:t>Разработка схемы расположения ЗУ </a:t>
            </a:r>
            <a:endParaRPr/>
          </a:p>
          <a:p>
            <a:pPr algn="ctr">
              <a:lnSpc>
                <a:spcPct val="90000"/>
              </a:lnSpc>
            </a:pPr>
            <a:r>
              <a:rPr lang="ru-RU" sz="800">
                <a:solidFill>
                  <a:srgbClr val="ffffff"/>
                </a:solidFill>
                <a:latin typeface="Lucida Sans Unicode"/>
              </a:rPr>
              <a:t>(если нет проекта межевания)  </a:t>
            </a:r>
            <a:endParaRPr/>
          </a:p>
        </p:txBody>
      </p:sp>
      <p:sp>
        <p:nvSpPr>
          <p:cNvPr id="158" name="CustomShape 23"/>
          <p:cNvSpPr/>
          <p:nvPr/>
        </p:nvSpPr>
        <p:spPr>
          <a:xfrm rot="21563400">
            <a:off x="3126240" y="2336040"/>
            <a:ext cx="213840" cy="255960"/>
          </a:xfrm>
          <a:prstGeom prst="rightArrow">
            <a:avLst>
              <a:gd name="adj1" fmla="val 60000"/>
              <a:gd name="adj2" fmla="val 50000"/>
            </a:avLst>
          </a:prstGeom>
          <a:solidFill>
            <a:srgbClr val="adcddb"/>
          </a:solidFill>
          <a:ln>
            <a:noFill/>
          </a:ln>
        </p:spPr>
      </p:sp>
      <p:sp>
        <p:nvSpPr>
          <p:cNvPr id="159" name="CustomShape 24"/>
          <p:cNvSpPr/>
          <p:nvPr/>
        </p:nvSpPr>
        <p:spPr>
          <a:xfrm>
            <a:off x="3429360" y="2088720"/>
            <a:ext cx="1033200" cy="736200"/>
          </a:xfrm>
          <a:prstGeom prst="roundRect">
            <a:avLst>
              <a:gd name="adj" fmla="val 10000"/>
            </a:avLst>
          </a:prstGeom>
          <a:solidFill>
            <a:srgbClr val="2da2bf"/>
          </a:solidFill>
          <a:ln w="55080">
            <a:solidFill>
              <a:srgbClr val="464646"/>
            </a:solidFill>
            <a:round/>
          </a:ln>
        </p:spPr>
        <p:txBody>
          <a:bodyPr lIns="52200" rIns="30600" tIns="52200" bIns="30600" anchor="ctr"/>
          <a:p>
            <a:pPr algn="ctr">
              <a:lnSpc>
                <a:spcPct val="90000"/>
              </a:lnSpc>
            </a:pPr>
            <a:r>
              <a:rPr lang="ru-RU" sz="800">
                <a:solidFill>
                  <a:srgbClr val="ffffff"/>
                </a:solidFill>
                <a:latin typeface="Lucida Sans Unicode"/>
              </a:rPr>
              <a:t>Решение о предварительном согласовании </a:t>
            </a:r>
            <a:endParaRPr/>
          </a:p>
        </p:txBody>
      </p:sp>
      <p:sp>
        <p:nvSpPr>
          <p:cNvPr id="160" name="CustomShape 25"/>
          <p:cNvSpPr/>
          <p:nvPr/>
        </p:nvSpPr>
        <p:spPr>
          <a:xfrm>
            <a:off x="4566240" y="2328840"/>
            <a:ext cx="218880" cy="255960"/>
          </a:xfrm>
          <a:prstGeom prst="rightArrow">
            <a:avLst>
              <a:gd name="adj1" fmla="val 60000"/>
              <a:gd name="adj2" fmla="val 50000"/>
            </a:avLst>
          </a:prstGeom>
          <a:solidFill>
            <a:srgbClr val="adcddb"/>
          </a:solidFill>
          <a:ln>
            <a:noFill/>
          </a:ln>
        </p:spPr>
      </p:sp>
      <p:sp>
        <p:nvSpPr>
          <p:cNvPr id="161" name="CustomShape 26"/>
          <p:cNvSpPr/>
          <p:nvPr/>
        </p:nvSpPr>
        <p:spPr>
          <a:xfrm>
            <a:off x="4876560" y="2088720"/>
            <a:ext cx="1033200" cy="736200"/>
          </a:xfrm>
          <a:prstGeom prst="roundRect">
            <a:avLst>
              <a:gd name="adj" fmla="val 10000"/>
            </a:avLst>
          </a:prstGeom>
          <a:solidFill>
            <a:srgbClr val="2da2bf"/>
          </a:solidFill>
          <a:ln w="55080">
            <a:solidFill>
              <a:srgbClr val="464646"/>
            </a:solidFill>
            <a:round/>
          </a:ln>
        </p:spPr>
        <p:txBody>
          <a:bodyPr lIns="52200" rIns="30600" tIns="52200" bIns="30600" anchor="ctr"/>
          <a:p>
            <a:pPr algn="ctr">
              <a:lnSpc>
                <a:spcPct val="90000"/>
              </a:lnSpc>
            </a:pPr>
            <a:r>
              <a:rPr lang="ru-RU" sz="800">
                <a:solidFill>
                  <a:srgbClr val="ffffff"/>
                </a:solidFill>
                <a:latin typeface="Lucida Sans Unicode"/>
              </a:rPr>
              <a:t>Кадастровые работы </a:t>
            </a:r>
            <a:endParaRPr/>
          </a:p>
        </p:txBody>
      </p:sp>
      <p:sp>
        <p:nvSpPr>
          <p:cNvPr id="162" name="CustomShape 27"/>
          <p:cNvSpPr/>
          <p:nvPr/>
        </p:nvSpPr>
        <p:spPr>
          <a:xfrm>
            <a:off x="6013440" y="2328840"/>
            <a:ext cx="218880" cy="255960"/>
          </a:xfrm>
          <a:prstGeom prst="rightArrow">
            <a:avLst>
              <a:gd name="adj1" fmla="val 60000"/>
              <a:gd name="adj2" fmla="val 50000"/>
            </a:avLst>
          </a:prstGeom>
          <a:solidFill>
            <a:srgbClr val="adcddb"/>
          </a:solidFill>
          <a:ln>
            <a:noFill/>
          </a:ln>
        </p:spPr>
      </p:sp>
      <p:sp>
        <p:nvSpPr>
          <p:cNvPr id="163" name="CustomShape 28"/>
          <p:cNvSpPr/>
          <p:nvPr/>
        </p:nvSpPr>
        <p:spPr>
          <a:xfrm>
            <a:off x="6323400" y="2088720"/>
            <a:ext cx="1033200" cy="736200"/>
          </a:xfrm>
          <a:prstGeom prst="roundRect">
            <a:avLst>
              <a:gd name="adj" fmla="val 10000"/>
            </a:avLst>
          </a:prstGeom>
          <a:solidFill>
            <a:srgbClr val="2da2bf"/>
          </a:solidFill>
          <a:ln w="55080">
            <a:solidFill>
              <a:srgbClr val="464646"/>
            </a:solidFill>
            <a:round/>
          </a:ln>
        </p:spPr>
        <p:txBody>
          <a:bodyPr lIns="52200" rIns="30600" tIns="52200" bIns="30600" anchor="ctr"/>
          <a:p>
            <a:pPr algn="ctr">
              <a:lnSpc>
                <a:spcPct val="90000"/>
              </a:lnSpc>
            </a:pPr>
            <a:r>
              <a:rPr lang="ru-RU" sz="800">
                <a:solidFill>
                  <a:srgbClr val="ffffff"/>
                </a:solidFill>
                <a:latin typeface="Lucida Sans Unicode"/>
              </a:rPr>
              <a:t>Кадастровый учет </a:t>
            </a:r>
            <a:endParaRPr/>
          </a:p>
        </p:txBody>
      </p:sp>
      <p:sp>
        <p:nvSpPr>
          <p:cNvPr id="164" name="CustomShape 29"/>
          <p:cNvSpPr/>
          <p:nvPr/>
        </p:nvSpPr>
        <p:spPr>
          <a:xfrm>
            <a:off x="7460280" y="2328840"/>
            <a:ext cx="218880" cy="255960"/>
          </a:xfrm>
          <a:prstGeom prst="rightArrow">
            <a:avLst>
              <a:gd name="adj1" fmla="val 60000"/>
              <a:gd name="adj2" fmla="val 50000"/>
            </a:avLst>
          </a:prstGeom>
          <a:solidFill>
            <a:srgbClr val="adcddb"/>
          </a:solidFill>
          <a:ln>
            <a:noFill/>
          </a:ln>
        </p:spPr>
      </p:sp>
      <p:sp>
        <p:nvSpPr>
          <p:cNvPr id="165" name="CustomShape 30"/>
          <p:cNvSpPr/>
          <p:nvPr/>
        </p:nvSpPr>
        <p:spPr>
          <a:xfrm>
            <a:off x="7770600" y="2088720"/>
            <a:ext cx="1033200" cy="736200"/>
          </a:xfrm>
          <a:prstGeom prst="roundRect">
            <a:avLst>
              <a:gd name="adj" fmla="val 10000"/>
            </a:avLst>
          </a:prstGeom>
          <a:solidFill>
            <a:srgbClr val="2da2bf"/>
          </a:solidFill>
          <a:ln w="55080">
            <a:solidFill>
              <a:srgbClr val="464646"/>
            </a:solidFill>
            <a:round/>
          </a:ln>
        </p:spPr>
        <p:txBody>
          <a:bodyPr lIns="52200" rIns="30600" tIns="52200" bIns="30600" anchor="ctr"/>
          <a:p>
            <a:pPr algn="ctr">
              <a:lnSpc>
                <a:spcPct val="90000"/>
              </a:lnSpc>
            </a:pPr>
            <a:r>
              <a:rPr lang="ru-RU" sz="800">
                <a:solidFill>
                  <a:srgbClr val="ffffff"/>
                </a:solidFill>
                <a:latin typeface="Lucida Sans Unicode"/>
              </a:rPr>
              <a:t> </a:t>
            </a:r>
            <a:r>
              <a:rPr lang="ru-RU" sz="800">
                <a:solidFill>
                  <a:srgbClr val="ffffff"/>
                </a:solidFill>
                <a:latin typeface="Lucida Sans Unicode"/>
              </a:rPr>
              <a:t>Заключение договора </a:t>
            </a:r>
            <a:endParaRPr/>
          </a:p>
        </p:txBody>
      </p:sp>
      <p:sp>
        <p:nvSpPr>
          <p:cNvPr id="166" name="CustomShape 31"/>
          <p:cNvSpPr/>
          <p:nvPr/>
        </p:nvSpPr>
        <p:spPr>
          <a:xfrm>
            <a:off x="8907480" y="2328840"/>
            <a:ext cx="218880" cy="255960"/>
          </a:xfrm>
          <a:prstGeom prst="rightArrow">
            <a:avLst>
              <a:gd name="adj1" fmla="val 60000"/>
              <a:gd name="adj2" fmla="val 50000"/>
            </a:avLst>
          </a:prstGeom>
          <a:noFill/>
          <a:ln>
            <a:noFill/>
          </a:ln>
        </p:spPr>
      </p:sp>
      <p:sp>
        <p:nvSpPr>
          <p:cNvPr id="167" name="CustomShape 32"/>
          <p:cNvSpPr/>
          <p:nvPr/>
        </p:nvSpPr>
        <p:spPr>
          <a:xfrm>
            <a:off x="9217440" y="2088720"/>
            <a:ext cx="1033200" cy="736200"/>
          </a:xfrm>
          <a:prstGeom prst="roundRect">
            <a:avLst>
              <a:gd name="adj" fmla="val 10000"/>
            </a:avLst>
          </a:prstGeom>
          <a:noFill/>
          <a:ln w="55080">
            <a:noFill/>
          </a:ln>
        </p:spPr>
      </p:sp>
      <p:sp>
        <p:nvSpPr>
          <p:cNvPr id="168" name="CustomShape 33"/>
          <p:cNvSpPr/>
          <p:nvPr/>
        </p:nvSpPr>
        <p:spPr>
          <a:xfrm>
            <a:off x="10354320" y="2328840"/>
            <a:ext cx="218880" cy="255960"/>
          </a:xfrm>
          <a:prstGeom prst="rightArrow">
            <a:avLst>
              <a:gd name="adj1" fmla="val 60000"/>
              <a:gd name="adj2" fmla="val 50000"/>
            </a:avLst>
          </a:prstGeom>
          <a:noFill/>
          <a:ln>
            <a:noFill/>
          </a:ln>
        </p:spPr>
      </p:sp>
      <p:sp>
        <p:nvSpPr>
          <p:cNvPr id="169" name="CustomShape 34"/>
          <p:cNvSpPr/>
          <p:nvPr/>
        </p:nvSpPr>
        <p:spPr>
          <a:xfrm>
            <a:off x="10664640" y="2088720"/>
            <a:ext cx="1033200" cy="736200"/>
          </a:xfrm>
          <a:prstGeom prst="roundRect">
            <a:avLst>
              <a:gd name="adj" fmla="val 10000"/>
            </a:avLst>
          </a:prstGeom>
          <a:noFill/>
          <a:ln w="55080">
            <a:noFill/>
          </a:ln>
        </p:spPr>
      </p:sp>
    </p:spTree>
  </p:cSld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TextShape 1"/>
          <p:cNvSpPr txBox="1"/>
          <p:nvPr/>
        </p:nvSpPr>
        <p:spPr>
          <a:xfrm>
            <a:off x="611640" y="188640"/>
            <a:ext cx="7689600" cy="1142640"/>
          </a:xfrm>
          <a:prstGeom prst="rect">
            <a:avLst/>
          </a:prstGeom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2400">
                <a:solidFill>
                  <a:srgbClr val="464646"/>
                </a:solidFill>
                <a:latin typeface="Lucida Sans Unicode"/>
              </a:rPr>
              <a:t> </a:t>
            </a:r>
            <a:r>
              <a:rPr b="1" lang="ru-RU" sz="2400">
                <a:solidFill>
                  <a:srgbClr val="464646"/>
                </a:solidFill>
                <a:latin typeface="Lucida Sans Unicode"/>
              </a:rPr>
              <a:t>
</a:t>
            </a:r>
            <a:r>
              <a:rPr b="1" lang="ru-RU" sz="2400">
                <a:solidFill>
                  <a:srgbClr val="464646"/>
                </a:solidFill>
                <a:latin typeface="Lucida Sans Unicode"/>
              </a:rPr>
              <a:t>Особенности  проведения аукциона по продаже земельного участка или аукциона на право заключения договора аренды земельного участка</a:t>
            </a:r>
            <a:r>
              <a:rPr b="1" lang="ru-RU" sz="2400">
                <a:solidFill>
                  <a:srgbClr val="464646"/>
                </a:solidFill>
                <a:latin typeface="Lucida Sans Unicode"/>
              </a:rPr>
              <a:t>
</a:t>
            </a:r>
            <a:r>
              <a:rPr b="1" lang="ru-RU" sz="2400">
                <a:solidFill>
                  <a:srgbClr val="464646"/>
                </a:solidFill>
                <a:latin typeface="Lucida Sans Unicode"/>
              </a:rPr>
              <a:t> </a:t>
            </a:r>
            <a:endParaRPr/>
          </a:p>
        </p:txBody>
      </p:sp>
      <p:sp>
        <p:nvSpPr>
          <p:cNvPr id="171" name="TextShape 2"/>
          <p:cNvSpPr txBox="1"/>
          <p:nvPr/>
        </p:nvSpPr>
        <p:spPr>
          <a:xfrm>
            <a:off x="539640" y="1628640"/>
            <a:ext cx="7703640" cy="4608000"/>
          </a:xfrm>
          <a:prstGeom prst="rect">
            <a:avLst/>
          </a:prstGeom>
        </p:spPr>
        <p:txBody>
          <a:bodyPr lIns="90000" rIns="90000" tIns="45000" bIns="45000"/>
          <a:p>
            <a:pPr algn="just"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ru-RU" sz="3500">
                <a:solidFill>
                  <a:srgbClr val="000000"/>
                </a:solidFill>
                <a:latin typeface="Lucida Sans Unicode"/>
              </a:rPr>
              <a:t>      </a:t>
            </a:r>
            <a:r>
              <a:rPr lang="ru-RU" sz="3500">
                <a:solidFill>
                  <a:srgbClr val="000000"/>
                </a:solidFill>
                <a:latin typeface="Lucida Sans Unicode"/>
              </a:rPr>
              <a:t>Проведение аукциона, а также образование земельного участка может осуществляться </a:t>
            </a:r>
            <a:r>
              <a:rPr b="1" lang="ru-RU" sz="3500" u="sng">
                <a:solidFill>
                  <a:srgbClr val="000000"/>
                </a:solidFill>
                <a:latin typeface="Lucida Sans Unicode"/>
              </a:rPr>
              <a:t>по инициативе заинтересованных</a:t>
            </a:r>
            <a:r>
              <a:rPr lang="ru-RU" sz="3500">
                <a:solidFill>
                  <a:srgbClr val="000000"/>
                </a:solidFill>
                <a:latin typeface="Lucida Sans Unicode"/>
              </a:rPr>
              <a:t> в предоставлении земельного участка гражданина или юр. лица.</a:t>
            </a:r>
            <a:endParaRPr/>
          </a:p>
          <a:p>
            <a:pPr algn="just"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ru-RU" sz="3500">
                <a:solidFill>
                  <a:srgbClr val="000000"/>
                </a:solidFill>
                <a:latin typeface="Lucida Sans Unicode"/>
              </a:rPr>
              <a:t>      </a:t>
            </a:r>
            <a:r>
              <a:rPr lang="ru-RU" sz="3500">
                <a:solidFill>
                  <a:srgbClr val="000000"/>
                </a:solidFill>
                <a:latin typeface="Lucida Sans Unicode"/>
              </a:rPr>
              <a:t>Начальной ценой предмета аукциона по продаже земельного участка является по выбору уполномоченного органа </a:t>
            </a:r>
            <a:r>
              <a:rPr b="1" lang="ru-RU" sz="3500" u="sng">
                <a:solidFill>
                  <a:srgbClr val="000000"/>
                </a:solidFill>
                <a:latin typeface="Lucida Sans Unicode"/>
              </a:rPr>
              <a:t>рыночная стоимость </a:t>
            </a:r>
            <a:r>
              <a:rPr lang="ru-RU" sz="3500">
                <a:solidFill>
                  <a:srgbClr val="000000"/>
                </a:solidFill>
                <a:latin typeface="Lucida Sans Unicode"/>
              </a:rPr>
              <a:t>такого земельного участка или </a:t>
            </a:r>
            <a:r>
              <a:rPr b="1" lang="ru-RU" sz="3500" u="sng">
                <a:solidFill>
                  <a:srgbClr val="000000"/>
                </a:solidFill>
                <a:latin typeface="Lucida Sans Unicode"/>
              </a:rPr>
              <a:t>кадастровая стоимость </a:t>
            </a:r>
            <a:r>
              <a:rPr lang="ru-RU" sz="3500">
                <a:solidFill>
                  <a:srgbClr val="000000"/>
                </a:solidFill>
                <a:latin typeface="Lucida Sans Unicode"/>
              </a:rPr>
              <a:t>такого земельного участка</a:t>
            </a:r>
            <a:endParaRPr/>
          </a:p>
          <a:p>
            <a:pPr algn="just"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ru-RU" sz="2800">
                <a:solidFill>
                  <a:srgbClr val="000000"/>
                </a:solidFill>
                <a:latin typeface="Lucida Sans Unicode"/>
              </a:rPr>
              <a:t>      </a:t>
            </a:r>
            <a:r>
              <a:rPr lang="ru-RU" sz="2800">
                <a:solidFill>
                  <a:srgbClr val="000000"/>
                </a:solidFill>
                <a:latin typeface="Lucida Sans Unicode"/>
              </a:rPr>
              <a:t>(рыночная стоимость определяется в соответствии с ФЗ № 135-ФЗ, кадастровая стоимость если результаты государственной кадастровой оценки утверждены не ранее чем за пять лет до даты принятия решения о проведении аукциона)</a:t>
            </a:r>
            <a:endParaRPr/>
          </a:p>
          <a:p>
            <a:pPr algn="just"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ru-RU" sz="1200">
                <a:solidFill>
                  <a:srgbClr val="000000"/>
                </a:solidFill>
                <a:latin typeface="Lucida Sans Unicode"/>
              </a:rPr>
              <a:t>              </a:t>
            </a:r>
            <a:r>
              <a:rPr lang="ru-RU" sz="3500">
                <a:solidFill>
                  <a:srgbClr val="000000"/>
                </a:solidFill>
                <a:latin typeface="Lucida Sans Unicode"/>
              </a:rPr>
              <a:t>Начальная цена предмета аукциона на право заключения договора аренды земельного участка устанавливается по выбору уполномоченного органа в размере </a:t>
            </a:r>
            <a:r>
              <a:rPr b="1" lang="ru-RU" sz="3500" u="sng">
                <a:solidFill>
                  <a:srgbClr val="000000"/>
                </a:solidFill>
                <a:latin typeface="Lucida Sans Unicode"/>
              </a:rPr>
              <a:t>ежегодной арендной платы</a:t>
            </a:r>
            <a:r>
              <a:rPr lang="ru-RU" sz="3500">
                <a:solidFill>
                  <a:srgbClr val="000000"/>
                </a:solidFill>
                <a:latin typeface="Lucida Sans Unicode"/>
              </a:rPr>
              <a:t>, определенной по результатам рыночной оценки или в размере </a:t>
            </a:r>
            <a:r>
              <a:rPr b="1" lang="ru-RU" sz="3500" u="sng">
                <a:solidFill>
                  <a:srgbClr val="000000"/>
                </a:solidFill>
                <a:latin typeface="Lucida Sans Unicode"/>
              </a:rPr>
              <a:t>не менее полутора процентов </a:t>
            </a:r>
            <a:r>
              <a:rPr lang="ru-RU" sz="3500">
                <a:solidFill>
                  <a:srgbClr val="000000"/>
                </a:solidFill>
                <a:latin typeface="Lucida Sans Unicode"/>
              </a:rPr>
              <a:t>кадастровой стоимости такого земельного участка.</a:t>
            </a:r>
            <a:endParaRPr/>
          </a:p>
          <a:p>
            <a:pPr algn="just"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ru-RU" sz="3500">
                <a:solidFill>
                  <a:srgbClr val="000000"/>
                </a:solidFill>
                <a:latin typeface="Lucida Sans Unicode"/>
              </a:rPr>
              <a:t>      </a:t>
            </a:r>
            <a:endParaRPr/>
          </a:p>
          <a:p>
            <a:pPr algn="just"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ru-RU" sz="3500">
                <a:solidFill>
                  <a:srgbClr val="000000"/>
                </a:solidFill>
                <a:latin typeface="Lucida Sans Unicode"/>
              </a:rPr>
              <a:t>      </a:t>
            </a:r>
            <a:r>
              <a:rPr lang="ru-RU" sz="3500">
                <a:solidFill>
                  <a:srgbClr val="000000"/>
                </a:solidFill>
                <a:latin typeface="Lucida Sans Unicode"/>
              </a:rPr>
              <a:t>Извещение о проведении аукциона размещается на официальном сайте Российской Федерации в информационно-телекоммуникационной сети «Интернет» </a:t>
            </a:r>
            <a:r>
              <a:rPr b="1" lang="ru-RU" sz="3500" u="sng">
                <a:solidFill>
                  <a:srgbClr val="000000"/>
                </a:solidFill>
                <a:latin typeface="Lucida Sans Unicode"/>
              </a:rPr>
              <a:t>torgi.gov.ru</a:t>
            </a:r>
            <a:endParaRPr/>
          </a:p>
          <a:p>
            <a:pPr algn="just"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ru-RU" sz="3500">
                <a:solidFill>
                  <a:srgbClr val="000000"/>
                </a:solidFill>
                <a:latin typeface="Lucida Sans Unicode"/>
              </a:rPr>
              <a:t>      </a:t>
            </a:r>
            <a:r>
              <a:rPr lang="ru-RU" sz="3500">
                <a:solidFill>
                  <a:srgbClr val="000000"/>
                </a:solidFill>
                <a:latin typeface="Lucida Sans Unicode"/>
              </a:rPr>
              <a:t>Возможность заключения соответствующего договора с лицом подавшим </a:t>
            </a:r>
            <a:r>
              <a:rPr b="1" lang="ru-RU" sz="3500" u="sng">
                <a:solidFill>
                  <a:srgbClr val="000000"/>
                </a:solidFill>
                <a:latin typeface="Lucida Sans Unicode"/>
              </a:rPr>
              <a:t>единственную заявку на участие в аукционе</a:t>
            </a:r>
            <a:r>
              <a:rPr lang="ru-RU" sz="3500">
                <a:solidFill>
                  <a:srgbClr val="000000"/>
                </a:solidFill>
                <a:latin typeface="Lucida Sans Unicode"/>
              </a:rPr>
              <a:t>, с заявителем, признанным единственным участником аукциона, или единственным принявшим участие в аукционе</a:t>
            </a:r>
            <a:endParaRPr/>
          </a:p>
          <a:p>
            <a:pPr algn="just"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ru-RU" sz="2800">
                <a:solidFill>
                  <a:srgbClr val="000000"/>
                </a:solidFill>
                <a:latin typeface="Lucida Sans Unicode"/>
              </a:rPr>
              <a:t>      </a:t>
            </a:r>
            <a:r>
              <a:rPr lang="ru-RU" sz="2800">
                <a:solidFill>
                  <a:srgbClr val="000000"/>
                </a:solidFill>
                <a:latin typeface="Lucida Sans Unicode"/>
              </a:rPr>
              <a:t>(ранее только жилищное строительство)</a:t>
            </a:r>
            <a:endParaRPr/>
          </a:p>
          <a:p>
            <a:pPr algn="just"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ru-RU" sz="3500">
                <a:solidFill>
                  <a:srgbClr val="000000"/>
                </a:solidFill>
                <a:latin typeface="Lucida Sans Unicode"/>
              </a:rPr>
              <a:t>      </a:t>
            </a:r>
            <a:r>
              <a:rPr lang="ru-RU" sz="3500">
                <a:solidFill>
                  <a:srgbClr val="000000"/>
                </a:solidFill>
                <a:latin typeface="Lucida Sans Unicode"/>
              </a:rPr>
              <a:t>Сведения о победителях аукционов, уклонившихся от заключения договора купли-продажи или договора аренды земельного участка, являющегося предметом аукциона, включаются в </a:t>
            </a:r>
            <a:r>
              <a:rPr b="1" lang="ru-RU" sz="3500" u="sng">
                <a:solidFill>
                  <a:srgbClr val="000000"/>
                </a:solidFill>
                <a:latin typeface="Lucida Sans Unicode"/>
              </a:rPr>
              <a:t>реестр недобросовестных участников аукциона</a:t>
            </a:r>
            <a:r>
              <a:rPr lang="ru-RU" sz="3500">
                <a:solidFill>
                  <a:srgbClr val="000000"/>
                </a:solidFill>
                <a:latin typeface="Lucida Sans Unicode"/>
              </a:rPr>
              <a:t>.</a:t>
            </a:r>
            <a:endParaRPr/>
          </a:p>
          <a:p>
            <a:pPr algn="just"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ru-RU" sz="2900">
                <a:solidFill>
                  <a:srgbClr val="000000"/>
                </a:solidFill>
                <a:latin typeface="Lucida Sans Unicode"/>
              </a:rPr>
              <a:t>       </a:t>
            </a:r>
            <a:r>
              <a:rPr lang="ru-RU" sz="2900">
                <a:solidFill>
                  <a:srgbClr val="000000"/>
                </a:solidFill>
                <a:latin typeface="Lucida Sans Unicode"/>
              </a:rPr>
              <a:t>(заявитель не допускается к участию в аукционе если о таком лице имеются сведения в реестре; </a:t>
            </a:r>
            <a:endParaRPr/>
          </a:p>
          <a:p>
            <a:pPr algn="just"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ru-RU" sz="2900">
                <a:solidFill>
                  <a:srgbClr val="000000"/>
                </a:solidFill>
                <a:latin typeface="Lucida Sans Unicode"/>
              </a:rPr>
              <a:t>       </a:t>
            </a:r>
            <a:r>
              <a:rPr lang="ru-RU" sz="2900">
                <a:solidFill>
                  <a:srgbClr val="000000"/>
                </a:solidFill>
                <a:latin typeface="Lucida Sans Unicode"/>
              </a:rPr>
              <a:t>сведения содержатся в реестре 2 года; </a:t>
            </a:r>
            <a:endParaRPr/>
          </a:p>
          <a:p>
            <a:pPr algn="just"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ru-RU" sz="2900">
                <a:solidFill>
                  <a:srgbClr val="000000"/>
                </a:solidFill>
                <a:latin typeface="Lucida Sans Unicode"/>
              </a:rPr>
              <a:t>       </a:t>
            </a:r>
            <a:r>
              <a:rPr lang="ru-RU" sz="2900">
                <a:solidFill>
                  <a:srgbClr val="000000"/>
                </a:solidFill>
                <a:latin typeface="Lucida Sans Unicode"/>
              </a:rPr>
              <a:t>порядок ведения реестра устанавливается ФАС России</a:t>
            </a:r>
            <a:endParaRPr/>
          </a:p>
          <a:p>
            <a:pPr algn="just"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ru-RU" sz="2900">
                <a:solidFill>
                  <a:srgbClr val="000000"/>
                </a:solidFill>
                <a:latin typeface="Lucida Sans Unicode"/>
              </a:rPr>
              <a:t>       </a:t>
            </a:r>
            <a:r>
              <a:rPr lang="ru-RU" sz="2900">
                <a:solidFill>
                  <a:srgbClr val="000000"/>
                </a:solidFill>
                <a:latin typeface="Lucida Sans Unicode"/>
              </a:rPr>
              <a:t>Возможность проведения электронных аукционов (порядок устанавливается федеральным законодательством).</a:t>
            </a:r>
            <a:endParaRPr/>
          </a:p>
        </p:txBody>
      </p:sp>
    </p:spTree>
  </p:cSld>
  <p:timing>
    <p:tnLst>
      <p:par>
        <p:cTn id="25" dur="indefinite" restart="never" nodeType="tmRoot">
          <p:childTnLst>
            <p:seq>
              <p:cTn id="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8647200" y="6408000"/>
            <a:ext cx="365400" cy="36468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fld id="{4F055478-47BC-4205-9EF9-AA3F1B68D6E1}" type="slidenum">
              <a:rPr lang="ru-RU" sz="1200">
                <a:solidFill>
                  <a:srgbClr val="898989"/>
                </a:solidFill>
                <a:latin typeface="Calibri"/>
              </a:rPr>
              <a:t>&lt;номер&gt;</a:t>
            </a:fld>
            <a:endParaRPr/>
          </a:p>
        </p:txBody>
      </p:sp>
      <p:sp>
        <p:nvSpPr>
          <p:cNvPr id="173" name="TextShape 2"/>
          <p:cNvSpPr txBox="1"/>
          <p:nvPr/>
        </p:nvSpPr>
        <p:spPr>
          <a:xfrm>
            <a:off x="586440" y="318240"/>
            <a:ext cx="7957800" cy="917280"/>
          </a:xfrm>
          <a:prstGeom prst="rect">
            <a:avLst/>
          </a:prstGeom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2400">
                <a:solidFill>
                  <a:srgbClr val="464646"/>
                </a:solidFill>
                <a:latin typeface="Lucida Sans Unicode"/>
              </a:rPr>
              <a:t>Предлагаемый порядок организации аукциона по заявлениям граждан и юридических лиц</a:t>
            </a:r>
            <a:endParaRPr/>
          </a:p>
        </p:txBody>
      </p:sp>
      <p:sp>
        <p:nvSpPr>
          <p:cNvPr id="174" name="CustomShape 3"/>
          <p:cNvSpPr/>
          <p:nvPr/>
        </p:nvSpPr>
        <p:spPr>
          <a:xfrm>
            <a:off x="3347280" y="1765440"/>
            <a:ext cx="1006200" cy="2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1000">
                <a:solidFill>
                  <a:srgbClr val="000000"/>
                </a:solidFill>
                <a:latin typeface="Calibri"/>
              </a:rPr>
              <a:t>2 месяца </a:t>
            </a:r>
            <a:endParaRPr/>
          </a:p>
        </p:txBody>
      </p:sp>
      <p:sp>
        <p:nvSpPr>
          <p:cNvPr id="175" name="CustomShape 4"/>
          <p:cNvSpPr/>
          <p:nvPr/>
        </p:nvSpPr>
        <p:spPr>
          <a:xfrm>
            <a:off x="4716360" y="2792520"/>
            <a:ext cx="1152000" cy="364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ru-RU" sz="1000">
                <a:solidFill>
                  <a:srgbClr val="000000"/>
                </a:solidFill>
                <a:latin typeface="Calibri"/>
              </a:rPr>
              <a:t>Заявитель</a:t>
            </a:r>
            <a:r>
              <a:rPr lang="ru-RU">
                <a:solidFill>
                  <a:srgbClr val="000000"/>
                </a:solidFill>
                <a:latin typeface="Calibri"/>
              </a:rPr>
              <a:t> </a:t>
            </a:r>
            <a:endParaRPr/>
          </a:p>
        </p:txBody>
      </p:sp>
      <p:sp>
        <p:nvSpPr>
          <p:cNvPr id="176" name="CustomShape 5"/>
          <p:cNvSpPr/>
          <p:nvPr/>
        </p:nvSpPr>
        <p:spPr>
          <a:xfrm>
            <a:off x="7813800" y="1773360"/>
            <a:ext cx="1006200" cy="2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1000">
                <a:solidFill>
                  <a:srgbClr val="000000"/>
                </a:solidFill>
                <a:latin typeface="Calibri"/>
              </a:rPr>
              <a:t>3 месяца </a:t>
            </a:r>
            <a:endParaRPr/>
          </a:p>
        </p:txBody>
      </p:sp>
      <p:sp>
        <p:nvSpPr>
          <p:cNvPr id="177" name="CustomShape 6"/>
          <p:cNvSpPr/>
          <p:nvPr/>
        </p:nvSpPr>
        <p:spPr>
          <a:xfrm>
            <a:off x="6227640" y="2852640"/>
            <a:ext cx="1247400" cy="2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ru-RU" sz="1000">
                <a:solidFill>
                  <a:srgbClr val="000000"/>
                </a:solidFill>
                <a:latin typeface="Calibri"/>
              </a:rPr>
              <a:t>Орган власти </a:t>
            </a:r>
            <a:endParaRPr/>
          </a:p>
        </p:txBody>
      </p:sp>
      <p:sp>
        <p:nvSpPr>
          <p:cNvPr id="178" name="CustomShape 7"/>
          <p:cNvSpPr/>
          <p:nvPr/>
        </p:nvSpPr>
        <p:spPr>
          <a:xfrm>
            <a:off x="7667640" y="2852640"/>
            <a:ext cx="1247400" cy="2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ru-RU" sz="1000">
                <a:solidFill>
                  <a:srgbClr val="000000"/>
                </a:solidFill>
                <a:latin typeface="Calibri"/>
              </a:rPr>
              <a:t>Орган власти </a:t>
            </a:r>
            <a:endParaRPr/>
          </a:p>
        </p:txBody>
      </p:sp>
      <p:sp>
        <p:nvSpPr>
          <p:cNvPr id="179" name="CustomShape 8"/>
          <p:cNvSpPr/>
          <p:nvPr/>
        </p:nvSpPr>
        <p:spPr>
          <a:xfrm>
            <a:off x="6456240" y="1765440"/>
            <a:ext cx="790200" cy="2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1000">
                <a:solidFill>
                  <a:srgbClr val="000000"/>
                </a:solidFill>
                <a:latin typeface="Calibri"/>
              </a:rPr>
              <a:t>20 дней </a:t>
            </a:r>
            <a:endParaRPr/>
          </a:p>
        </p:txBody>
      </p:sp>
      <p:sp>
        <p:nvSpPr>
          <p:cNvPr id="180" name="CustomShape 9"/>
          <p:cNvSpPr/>
          <p:nvPr/>
        </p:nvSpPr>
        <p:spPr>
          <a:xfrm>
            <a:off x="3227400" y="2860560"/>
            <a:ext cx="1245960" cy="2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ru-RU" sz="1000">
                <a:solidFill>
                  <a:srgbClr val="000000"/>
                </a:solidFill>
                <a:latin typeface="Calibri"/>
              </a:rPr>
              <a:t>Орган власти </a:t>
            </a:r>
            <a:endParaRPr/>
          </a:p>
        </p:txBody>
      </p:sp>
      <p:sp>
        <p:nvSpPr>
          <p:cNvPr id="181" name="CustomShape 10"/>
          <p:cNvSpPr/>
          <p:nvPr/>
        </p:nvSpPr>
        <p:spPr>
          <a:xfrm>
            <a:off x="2013120" y="2835360"/>
            <a:ext cx="863280" cy="272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z="1000">
                <a:solidFill>
                  <a:srgbClr val="000000"/>
                </a:solidFill>
                <a:latin typeface="Calibri"/>
              </a:rPr>
              <a:t>Заявитель</a:t>
            </a:r>
            <a:r>
              <a:rPr lang="ru-RU" sz="1200">
                <a:solidFill>
                  <a:srgbClr val="000000"/>
                </a:solidFill>
                <a:latin typeface="Calibri"/>
              </a:rPr>
              <a:t> </a:t>
            </a:r>
            <a:endParaRPr/>
          </a:p>
        </p:txBody>
      </p:sp>
      <p:sp>
        <p:nvSpPr>
          <p:cNvPr id="182" name="CustomShape 11"/>
          <p:cNvSpPr/>
          <p:nvPr/>
        </p:nvSpPr>
        <p:spPr>
          <a:xfrm>
            <a:off x="395280" y="2349720"/>
            <a:ext cx="1152000" cy="272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1200">
                <a:solidFill>
                  <a:srgbClr val="000000"/>
                </a:solidFill>
                <a:latin typeface="Calibri"/>
              </a:rPr>
              <a:t>Участка НЕТ </a:t>
            </a:r>
            <a:endParaRPr/>
          </a:p>
        </p:txBody>
      </p:sp>
      <p:sp>
        <p:nvSpPr>
          <p:cNvPr id="183" name="CustomShape 12"/>
          <p:cNvSpPr/>
          <p:nvPr/>
        </p:nvSpPr>
        <p:spPr>
          <a:xfrm flipV="1">
            <a:off x="1338120" y="2483640"/>
            <a:ext cx="431280" cy="15480"/>
          </a:xfrm>
          <a:prstGeom prst="straightConnector1">
            <a:avLst/>
          </a:prstGeom>
          <a:noFill/>
          <a:ln w="19080">
            <a:solidFill>
              <a:srgbClr val="000000"/>
            </a:solidFill>
            <a:custDash>
              <a:ds d="212000" sp="159000"/>
            </a:custDash>
            <a:round/>
            <a:tailEnd len="med" type="arrow" w="med"/>
          </a:ln>
        </p:spPr>
      </p:sp>
      <p:sp>
        <p:nvSpPr>
          <p:cNvPr id="184" name="CustomShape 13"/>
          <p:cNvSpPr/>
          <p:nvPr/>
        </p:nvSpPr>
        <p:spPr>
          <a:xfrm>
            <a:off x="401760" y="3860280"/>
            <a:ext cx="1152000" cy="272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1200">
                <a:solidFill>
                  <a:srgbClr val="000000"/>
                </a:solidFill>
                <a:latin typeface="Calibri"/>
              </a:rPr>
              <a:t>Участок есть </a:t>
            </a:r>
            <a:endParaRPr/>
          </a:p>
        </p:txBody>
      </p:sp>
      <p:sp>
        <p:nvSpPr>
          <p:cNvPr id="185" name="Line 14"/>
          <p:cNvSpPr/>
          <p:nvPr/>
        </p:nvSpPr>
        <p:spPr>
          <a:xfrm>
            <a:off x="1547640" y="4005000"/>
            <a:ext cx="6696000" cy="0"/>
          </a:xfrm>
          <a:prstGeom prst="line">
            <a:avLst/>
          </a:prstGeom>
          <a:ln w="19080">
            <a:solidFill>
              <a:srgbClr val="000000"/>
            </a:solidFill>
            <a:custDash>
              <a:ds d="212000" sp="159000"/>
            </a:custDash>
            <a:round/>
          </a:ln>
        </p:spPr>
      </p:sp>
      <p:sp>
        <p:nvSpPr>
          <p:cNvPr id="186" name="CustomShape 15"/>
          <p:cNvSpPr/>
          <p:nvPr/>
        </p:nvSpPr>
        <p:spPr>
          <a:xfrm flipV="1">
            <a:off x="8244000" y="3212280"/>
            <a:ext cx="360" cy="791640"/>
          </a:xfrm>
          <a:prstGeom prst="straightConnector1">
            <a:avLst/>
          </a:prstGeom>
          <a:noFill/>
          <a:ln w="19080">
            <a:solidFill>
              <a:srgbClr val="000000"/>
            </a:solidFill>
            <a:custDash>
              <a:ds d="212000" sp="159000"/>
            </a:custDash>
            <a:round/>
            <a:tailEnd len="med" type="arrow" w="med"/>
          </a:ln>
        </p:spPr>
      </p:sp>
      <p:sp>
        <p:nvSpPr>
          <p:cNvPr id="187" name="CustomShape 16"/>
          <p:cNvSpPr/>
          <p:nvPr/>
        </p:nvSpPr>
        <p:spPr>
          <a:xfrm>
            <a:off x="4894200" y="1773360"/>
            <a:ext cx="1082160" cy="2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1000">
                <a:solidFill>
                  <a:srgbClr val="000000"/>
                </a:solidFill>
                <a:latin typeface="Calibri"/>
              </a:rPr>
              <a:t>По договору </a:t>
            </a:r>
            <a:endParaRPr/>
          </a:p>
        </p:txBody>
      </p:sp>
      <p:sp>
        <p:nvSpPr>
          <p:cNvPr id="188" name="CustomShape 17"/>
          <p:cNvSpPr/>
          <p:nvPr/>
        </p:nvSpPr>
        <p:spPr>
          <a:xfrm>
            <a:off x="395280" y="3209760"/>
            <a:ext cx="1296720" cy="455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1200">
                <a:solidFill>
                  <a:srgbClr val="000000"/>
                </a:solidFill>
                <a:latin typeface="Calibri"/>
              </a:rPr>
              <a:t>У участка нет точных границ </a:t>
            </a:r>
            <a:endParaRPr/>
          </a:p>
        </p:txBody>
      </p:sp>
      <p:sp>
        <p:nvSpPr>
          <p:cNvPr id="189" name="Line 18"/>
          <p:cNvSpPr/>
          <p:nvPr/>
        </p:nvSpPr>
        <p:spPr>
          <a:xfrm flipV="1">
            <a:off x="1547640" y="3439800"/>
            <a:ext cx="2374920" cy="7920"/>
          </a:xfrm>
          <a:prstGeom prst="line">
            <a:avLst/>
          </a:prstGeom>
          <a:ln w="19080">
            <a:solidFill>
              <a:srgbClr val="000000"/>
            </a:solidFill>
            <a:custDash>
              <a:ds d="212000" sp="159000"/>
            </a:custDash>
            <a:round/>
          </a:ln>
        </p:spPr>
      </p:sp>
      <p:sp>
        <p:nvSpPr>
          <p:cNvPr id="190" name="CustomShape 19"/>
          <p:cNvSpPr/>
          <p:nvPr/>
        </p:nvSpPr>
        <p:spPr>
          <a:xfrm flipV="1">
            <a:off x="3922560" y="3209760"/>
            <a:ext cx="360" cy="229680"/>
          </a:xfrm>
          <a:prstGeom prst="straightConnector1">
            <a:avLst/>
          </a:prstGeom>
          <a:noFill/>
          <a:ln w="19080">
            <a:solidFill>
              <a:srgbClr val="000000"/>
            </a:solidFill>
            <a:custDash>
              <a:ds d="212000" sp="159000"/>
            </a:custDash>
            <a:round/>
            <a:tailEnd len="med" type="arrow" w="med"/>
          </a:ln>
        </p:spPr>
      </p:sp>
      <p:sp>
        <p:nvSpPr>
          <p:cNvPr id="191" name="CustomShape 20"/>
          <p:cNvSpPr/>
          <p:nvPr/>
        </p:nvSpPr>
        <p:spPr>
          <a:xfrm>
            <a:off x="395280" y="4405320"/>
            <a:ext cx="8340480" cy="1551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50000"/>
              </a:lnSpc>
              <a:buFont typeface="Arial"/>
              <a:buChar char="•"/>
            </a:pPr>
            <a:r>
              <a:rPr i="1" lang="ru-RU" sz="1400">
                <a:solidFill>
                  <a:srgbClr val="000000"/>
                </a:solidFill>
                <a:latin typeface="Calibri"/>
              </a:rPr>
              <a:t>устанавливается  перечень оснований для отказа  в проведении аукциона;</a:t>
            </a:r>
            <a:endParaRPr/>
          </a:p>
          <a:p>
            <a:pPr>
              <a:lnSpc>
                <a:spcPct val="150000"/>
              </a:lnSpc>
              <a:buFont typeface="Arial"/>
              <a:buChar char="•"/>
            </a:pPr>
            <a:r>
              <a:rPr i="1" lang="ru-RU" sz="1400">
                <a:solidFill>
                  <a:srgbClr val="000000"/>
                </a:solidFill>
                <a:latin typeface="Calibri"/>
              </a:rPr>
              <a:t> </a:t>
            </a:r>
            <a:r>
              <a:rPr i="1" lang="ru-RU" sz="1400">
                <a:solidFill>
                  <a:srgbClr val="000000"/>
                </a:solidFill>
                <a:latin typeface="Calibri"/>
              </a:rPr>
              <a:t>предоставление земельного участка для строительства зданий, сооружений осуществляется в аренду, максимальный срок 10 лет (для ИЖС 20 лет, линейные объекты 49 лет)</a:t>
            </a:r>
            <a:endParaRPr/>
          </a:p>
          <a:p>
            <a:pPr>
              <a:lnSpc>
                <a:spcPct val="15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92" name="CustomShape 21"/>
          <p:cNvSpPr/>
          <p:nvPr/>
        </p:nvSpPr>
        <p:spPr>
          <a:xfrm>
            <a:off x="1848240" y="2098800"/>
            <a:ext cx="1048680" cy="747000"/>
          </a:xfrm>
          <a:prstGeom prst="roundRect">
            <a:avLst>
              <a:gd name="adj" fmla="val 10000"/>
            </a:avLst>
          </a:prstGeom>
          <a:solidFill>
            <a:srgbClr val="2da2bf"/>
          </a:solidFill>
          <a:ln w="55080">
            <a:solidFill>
              <a:srgbClr val="464646"/>
            </a:solidFill>
            <a:round/>
          </a:ln>
        </p:spPr>
        <p:txBody>
          <a:bodyPr lIns="52560" rIns="30600" tIns="52560" bIns="30600" anchor="ctr"/>
          <a:p>
            <a:pPr algn="ctr">
              <a:lnSpc>
                <a:spcPct val="90000"/>
              </a:lnSpc>
            </a:pPr>
            <a:r>
              <a:rPr lang="ru-RU" sz="800">
                <a:solidFill>
                  <a:srgbClr val="ffffff"/>
                </a:solidFill>
                <a:latin typeface="Lucida Sans Unicode"/>
              </a:rPr>
              <a:t>Разработка схемы расположения ЗУ </a:t>
            </a:r>
            <a:endParaRPr/>
          </a:p>
          <a:p>
            <a:pPr algn="ctr">
              <a:lnSpc>
                <a:spcPct val="90000"/>
              </a:lnSpc>
            </a:pPr>
            <a:r>
              <a:rPr lang="ru-RU" sz="800">
                <a:solidFill>
                  <a:srgbClr val="ffffff"/>
                </a:solidFill>
                <a:latin typeface="Lucida Sans Unicode"/>
              </a:rPr>
              <a:t>(если нет проекта межевания)  </a:t>
            </a:r>
            <a:endParaRPr/>
          </a:p>
        </p:txBody>
      </p:sp>
      <p:sp>
        <p:nvSpPr>
          <p:cNvPr id="193" name="CustomShape 22"/>
          <p:cNvSpPr/>
          <p:nvPr/>
        </p:nvSpPr>
        <p:spPr>
          <a:xfrm rot="21563400">
            <a:off x="2999160" y="2334240"/>
            <a:ext cx="216720" cy="259920"/>
          </a:xfrm>
          <a:prstGeom prst="rightArrow">
            <a:avLst>
              <a:gd name="adj1" fmla="val 60000"/>
              <a:gd name="adj2" fmla="val 50000"/>
            </a:avLst>
          </a:prstGeom>
          <a:solidFill>
            <a:srgbClr val="adcddb"/>
          </a:solidFill>
          <a:ln>
            <a:noFill/>
          </a:ln>
        </p:spPr>
      </p:sp>
      <p:sp>
        <p:nvSpPr>
          <p:cNvPr id="194" name="CustomShape 23"/>
          <p:cNvSpPr/>
          <p:nvPr/>
        </p:nvSpPr>
        <p:spPr>
          <a:xfrm>
            <a:off x="3306960" y="2083320"/>
            <a:ext cx="1048680" cy="747000"/>
          </a:xfrm>
          <a:prstGeom prst="roundRect">
            <a:avLst>
              <a:gd name="adj" fmla="val 10000"/>
            </a:avLst>
          </a:prstGeom>
          <a:solidFill>
            <a:srgbClr val="2da2bf"/>
          </a:solidFill>
          <a:ln w="55080">
            <a:solidFill>
              <a:srgbClr val="464646"/>
            </a:solidFill>
            <a:round/>
          </a:ln>
        </p:spPr>
        <p:txBody>
          <a:bodyPr lIns="52560" rIns="30600" tIns="52560" bIns="30600" anchor="ctr"/>
          <a:p>
            <a:pPr algn="ctr">
              <a:lnSpc>
                <a:spcPct val="90000"/>
              </a:lnSpc>
            </a:pPr>
            <a:r>
              <a:rPr lang="ru-RU" sz="800">
                <a:solidFill>
                  <a:srgbClr val="ffffff"/>
                </a:solidFill>
                <a:latin typeface="Lucida Sans Unicode"/>
              </a:rPr>
              <a:t>Решение об утверждении схемы   </a:t>
            </a:r>
            <a:r>
              <a:rPr lang="ru-RU" sz="800">
                <a:solidFill>
                  <a:srgbClr val="2da2bf"/>
                </a:solidFill>
                <a:latin typeface="Lucida Sans Unicode"/>
              </a:rPr>
              <a:t>предварительном</a:t>
            </a:r>
            <a:r>
              <a:rPr lang="ru-RU" sz="800">
                <a:solidFill>
                  <a:srgbClr val="ffffff"/>
                </a:solidFill>
                <a:latin typeface="Lucida Sans Unicode"/>
              </a:rPr>
              <a:t> </a:t>
            </a:r>
            <a:endParaRPr/>
          </a:p>
        </p:txBody>
      </p:sp>
      <p:sp>
        <p:nvSpPr>
          <p:cNvPr id="195" name="CustomShape 24"/>
          <p:cNvSpPr/>
          <p:nvPr/>
        </p:nvSpPr>
        <p:spPr>
          <a:xfrm>
            <a:off x="4460760" y="2326680"/>
            <a:ext cx="222120" cy="259920"/>
          </a:xfrm>
          <a:prstGeom prst="rightArrow">
            <a:avLst>
              <a:gd name="adj1" fmla="val 60000"/>
              <a:gd name="adj2" fmla="val 50000"/>
            </a:avLst>
          </a:prstGeom>
          <a:solidFill>
            <a:srgbClr val="adcddb"/>
          </a:solidFill>
          <a:ln>
            <a:noFill/>
          </a:ln>
        </p:spPr>
      </p:sp>
      <p:sp>
        <p:nvSpPr>
          <p:cNvPr id="196" name="CustomShape 25"/>
          <p:cNvSpPr/>
          <p:nvPr/>
        </p:nvSpPr>
        <p:spPr>
          <a:xfrm>
            <a:off x="4775400" y="2083320"/>
            <a:ext cx="1048680" cy="747000"/>
          </a:xfrm>
          <a:prstGeom prst="roundRect">
            <a:avLst>
              <a:gd name="adj" fmla="val 10000"/>
            </a:avLst>
          </a:prstGeom>
          <a:solidFill>
            <a:srgbClr val="2da2bf"/>
          </a:solidFill>
          <a:ln w="55080">
            <a:solidFill>
              <a:srgbClr val="464646"/>
            </a:solidFill>
            <a:round/>
          </a:ln>
        </p:spPr>
        <p:txBody>
          <a:bodyPr lIns="52560" rIns="30600" tIns="52560" bIns="30600" anchor="ctr"/>
          <a:p>
            <a:pPr algn="ctr">
              <a:lnSpc>
                <a:spcPct val="90000"/>
              </a:lnSpc>
            </a:pPr>
            <a:r>
              <a:rPr lang="ru-RU" sz="800">
                <a:solidFill>
                  <a:srgbClr val="ffffff"/>
                </a:solidFill>
                <a:latin typeface="Lucida Sans Unicode"/>
              </a:rPr>
              <a:t>Кадастровые работы </a:t>
            </a:r>
            <a:endParaRPr/>
          </a:p>
        </p:txBody>
      </p:sp>
      <p:sp>
        <p:nvSpPr>
          <p:cNvPr id="197" name="CustomShape 26"/>
          <p:cNvSpPr/>
          <p:nvPr/>
        </p:nvSpPr>
        <p:spPr>
          <a:xfrm>
            <a:off x="5929200" y="2326680"/>
            <a:ext cx="222120" cy="259920"/>
          </a:xfrm>
          <a:prstGeom prst="rightArrow">
            <a:avLst>
              <a:gd name="adj1" fmla="val 60000"/>
              <a:gd name="adj2" fmla="val 50000"/>
            </a:avLst>
          </a:prstGeom>
          <a:solidFill>
            <a:srgbClr val="adcddb"/>
          </a:solidFill>
          <a:ln>
            <a:noFill/>
          </a:ln>
        </p:spPr>
      </p:sp>
      <p:sp>
        <p:nvSpPr>
          <p:cNvPr id="198" name="CustomShape 27"/>
          <p:cNvSpPr/>
          <p:nvPr/>
        </p:nvSpPr>
        <p:spPr>
          <a:xfrm>
            <a:off x="6243840" y="2083320"/>
            <a:ext cx="1048680" cy="747000"/>
          </a:xfrm>
          <a:prstGeom prst="roundRect">
            <a:avLst>
              <a:gd name="adj" fmla="val 10000"/>
            </a:avLst>
          </a:prstGeom>
          <a:solidFill>
            <a:srgbClr val="2da2bf"/>
          </a:solidFill>
          <a:ln w="55080">
            <a:solidFill>
              <a:srgbClr val="464646"/>
            </a:solidFill>
            <a:round/>
          </a:ln>
        </p:spPr>
        <p:txBody>
          <a:bodyPr lIns="52560" rIns="30600" tIns="52560" bIns="30600" anchor="ctr"/>
          <a:p>
            <a:pPr algn="ctr">
              <a:lnSpc>
                <a:spcPct val="90000"/>
              </a:lnSpc>
            </a:pPr>
            <a:r>
              <a:rPr lang="ru-RU" sz="800">
                <a:solidFill>
                  <a:srgbClr val="ffffff"/>
                </a:solidFill>
                <a:latin typeface="Lucida Sans Unicode"/>
              </a:rPr>
              <a:t>Кадастровый учет</a:t>
            </a:r>
            <a:endParaRPr/>
          </a:p>
        </p:txBody>
      </p:sp>
      <p:sp>
        <p:nvSpPr>
          <p:cNvPr id="199" name="CustomShape 28"/>
          <p:cNvSpPr/>
          <p:nvPr/>
        </p:nvSpPr>
        <p:spPr>
          <a:xfrm>
            <a:off x="7397640" y="2326680"/>
            <a:ext cx="222120" cy="259920"/>
          </a:xfrm>
          <a:prstGeom prst="rightArrow">
            <a:avLst>
              <a:gd name="adj1" fmla="val 60000"/>
              <a:gd name="adj2" fmla="val 50000"/>
            </a:avLst>
          </a:prstGeom>
          <a:solidFill>
            <a:srgbClr val="adcddb"/>
          </a:solidFill>
          <a:ln>
            <a:noFill/>
          </a:ln>
        </p:spPr>
      </p:sp>
      <p:sp>
        <p:nvSpPr>
          <p:cNvPr id="200" name="CustomShape 29"/>
          <p:cNvSpPr/>
          <p:nvPr/>
        </p:nvSpPr>
        <p:spPr>
          <a:xfrm>
            <a:off x="7712280" y="2083320"/>
            <a:ext cx="1048680" cy="747000"/>
          </a:xfrm>
          <a:prstGeom prst="roundRect">
            <a:avLst>
              <a:gd name="adj" fmla="val 10000"/>
            </a:avLst>
          </a:prstGeom>
          <a:solidFill>
            <a:srgbClr val="2da2bf"/>
          </a:solidFill>
          <a:ln w="55080">
            <a:solidFill>
              <a:srgbClr val="464646"/>
            </a:solidFill>
            <a:round/>
          </a:ln>
        </p:spPr>
        <p:txBody>
          <a:bodyPr lIns="52560" rIns="30600" tIns="52560" bIns="30600" anchor="ctr"/>
          <a:p>
            <a:pPr algn="ctr">
              <a:lnSpc>
                <a:spcPct val="90000"/>
              </a:lnSpc>
            </a:pPr>
            <a:r>
              <a:rPr lang="ru-RU" sz="800">
                <a:solidFill>
                  <a:srgbClr val="ffffff"/>
                </a:solidFill>
                <a:latin typeface="Lucida Sans Unicode"/>
              </a:rPr>
              <a:t>Регистрация прав (при необходимости) Аукцион </a:t>
            </a:r>
            <a:endParaRPr/>
          </a:p>
        </p:txBody>
      </p:sp>
      <p:sp>
        <p:nvSpPr>
          <p:cNvPr id="201" name="CustomShape 30"/>
          <p:cNvSpPr/>
          <p:nvPr/>
        </p:nvSpPr>
        <p:spPr>
          <a:xfrm>
            <a:off x="8866080" y="2326680"/>
            <a:ext cx="222120" cy="259920"/>
          </a:xfrm>
          <a:prstGeom prst="rightArrow">
            <a:avLst>
              <a:gd name="adj1" fmla="val 60000"/>
              <a:gd name="adj2" fmla="val 50000"/>
            </a:avLst>
          </a:prstGeom>
          <a:noFill/>
          <a:ln>
            <a:noFill/>
          </a:ln>
        </p:spPr>
      </p:sp>
      <p:sp>
        <p:nvSpPr>
          <p:cNvPr id="202" name="CustomShape 31"/>
          <p:cNvSpPr/>
          <p:nvPr/>
        </p:nvSpPr>
        <p:spPr>
          <a:xfrm>
            <a:off x="9180720" y="2083320"/>
            <a:ext cx="1048680" cy="747000"/>
          </a:xfrm>
          <a:prstGeom prst="roundRect">
            <a:avLst>
              <a:gd name="adj" fmla="val 10000"/>
            </a:avLst>
          </a:prstGeom>
          <a:noFill/>
          <a:ln w="55080">
            <a:noFill/>
          </a:ln>
        </p:spPr>
      </p:sp>
      <p:sp>
        <p:nvSpPr>
          <p:cNvPr id="203" name="CustomShape 32"/>
          <p:cNvSpPr/>
          <p:nvPr/>
        </p:nvSpPr>
        <p:spPr>
          <a:xfrm>
            <a:off x="10334520" y="2326680"/>
            <a:ext cx="222120" cy="259920"/>
          </a:xfrm>
          <a:prstGeom prst="rightArrow">
            <a:avLst>
              <a:gd name="adj1" fmla="val 60000"/>
              <a:gd name="adj2" fmla="val 50000"/>
            </a:avLst>
          </a:prstGeom>
          <a:noFill/>
          <a:ln>
            <a:noFill/>
          </a:ln>
        </p:spPr>
      </p:sp>
      <p:sp>
        <p:nvSpPr>
          <p:cNvPr id="204" name="CustomShape 33"/>
          <p:cNvSpPr/>
          <p:nvPr/>
        </p:nvSpPr>
        <p:spPr>
          <a:xfrm>
            <a:off x="10649160" y="2083320"/>
            <a:ext cx="1048680" cy="747000"/>
          </a:xfrm>
          <a:prstGeom prst="roundRect">
            <a:avLst>
              <a:gd name="adj" fmla="val 10000"/>
            </a:avLst>
          </a:prstGeom>
          <a:noFill/>
          <a:ln w="55080">
            <a:noFill/>
          </a:ln>
        </p:spPr>
      </p:sp>
    </p:spTree>
  </p:cSld>
  <p:timing>
    <p:tnLst>
      <p:par>
        <p:cTn id="27" dur="indefinite" restart="never" nodeType="tmRoot">
          <p:childTnLst>
            <p:seq>
              <p:cTn id="2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TextShape 1"/>
          <p:cNvSpPr txBox="1"/>
          <p:nvPr/>
        </p:nvSpPr>
        <p:spPr>
          <a:xfrm>
            <a:off x="611640" y="188640"/>
            <a:ext cx="7689600" cy="863640"/>
          </a:xfrm>
          <a:prstGeom prst="rect">
            <a:avLst/>
          </a:prstGeom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2400">
                <a:solidFill>
                  <a:srgbClr val="464646"/>
                </a:solidFill>
                <a:latin typeface="Lucida Sans Unicode"/>
              </a:rPr>
              <a:t> </a:t>
            </a:r>
            <a:r>
              <a:rPr b="1" lang="ru-RU" sz="2400">
                <a:solidFill>
                  <a:srgbClr val="464646"/>
                </a:solidFill>
                <a:latin typeface="Lucida Sans Unicode"/>
              </a:rPr>
              <a:t>Комплексное освоении территории</a:t>
            </a:r>
            <a:endParaRPr/>
          </a:p>
        </p:txBody>
      </p:sp>
      <p:sp>
        <p:nvSpPr>
          <p:cNvPr id="206" name="CustomShape 2"/>
          <p:cNvSpPr/>
          <p:nvPr/>
        </p:nvSpPr>
        <p:spPr>
          <a:xfrm>
            <a:off x="539640" y="2277000"/>
            <a:ext cx="1728000" cy="1583640"/>
          </a:xfrm>
          <a:prstGeom prst="rect">
            <a:avLst/>
          </a:prstGeom>
          <a:gradFill>
            <a:gsLst>
              <a:gs pos="0">
                <a:srgbClr val="d7f1ff"/>
              </a:gs>
              <a:gs pos="50000">
                <a:srgbClr val="95d3ee"/>
              </a:gs>
              <a:gs pos="100000">
                <a:srgbClr val="d7f1ff"/>
              </a:gs>
            </a:gsLst>
            <a:lin ang="16200000"/>
          </a:gradFill>
          <a:ln w="9360">
            <a:solidFill>
              <a:srgbClr val="2da2bf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Lucida Sans Unicode"/>
              </a:rPr>
              <a:t>Проведение аукциона на право заключения договора аренды земельного участка для комплексного освоения территории </a:t>
            </a:r>
            <a:endParaRPr/>
          </a:p>
        </p:txBody>
      </p:sp>
      <p:sp>
        <p:nvSpPr>
          <p:cNvPr id="207" name="CustomShape 3"/>
          <p:cNvSpPr/>
          <p:nvPr/>
        </p:nvSpPr>
        <p:spPr>
          <a:xfrm>
            <a:off x="2749320" y="2158920"/>
            <a:ext cx="1944000" cy="1834560"/>
          </a:xfrm>
          <a:prstGeom prst="ellipse">
            <a:avLst/>
          </a:prstGeom>
          <a:gradFill>
            <a:gsLst>
              <a:gs pos="0">
                <a:srgbClr val="ffe4de"/>
              </a:gs>
              <a:gs pos="50000">
                <a:srgbClr val="ffab9b"/>
              </a:gs>
              <a:gs pos="100000">
                <a:srgbClr val="ffe4de"/>
              </a:gs>
            </a:gsLst>
            <a:lin ang="16200000"/>
          </a:gradFill>
          <a:ln w="9360">
            <a:solidFill>
              <a:srgbClr val="eb641b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Lucida Sans Unicode"/>
              </a:rPr>
              <a:t>Заключение договора комплексного освоения территории и договора аренды земельного участка </a:t>
            </a:r>
            <a:endParaRPr/>
          </a:p>
        </p:txBody>
      </p:sp>
      <p:sp>
        <p:nvSpPr>
          <p:cNvPr id="208" name="CustomShape 4"/>
          <p:cNvSpPr/>
          <p:nvPr/>
        </p:nvSpPr>
        <p:spPr>
          <a:xfrm>
            <a:off x="2339640" y="3069000"/>
            <a:ext cx="359640" cy="360"/>
          </a:xfrm>
          <a:prstGeom prst="straightConnector1">
            <a:avLst/>
          </a:prstGeom>
          <a:noFill/>
          <a:ln w="9360">
            <a:solidFill>
              <a:srgbClr val="2da2bf"/>
            </a:solidFill>
            <a:round/>
            <a:tailEnd len="med" type="triangle" w="med"/>
          </a:ln>
        </p:spPr>
      </p:sp>
      <p:sp>
        <p:nvSpPr>
          <p:cNvPr id="209" name="CustomShape 5"/>
          <p:cNvSpPr/>
          <p:nvPr/>
        </p:nvSpPr>
        <p:spPr>
          <a:xfrm>
            <a:off x="5076000" y="1055160"/>
            <a:ext cx="3728880" cy="5397840"/>
          </a:xfrm>
          <a:prstGeom prst="rect">
            <a:avLst/>
          </a:prstGeom>
          <a:gradFill>
            <a:gsLst>
              <a:gs pos="0">
                <a:srgbClr val="e2e2eb"/>
              </a:gs>
              <a:gs pos="50000">
                <a:srgbClr val="a8aabf"/>
              </a:gs>
              <a:gs pos="100000">
                <a:srgbClr val="e2e2eb"/>
              </a:gs>
            </a:gsLst>
            <a:lin ang="16200000"/>
          </a:gradFill>
          <a:ln w="9360">
            <a:solidFill>
              <a:srgbClr val="ffffff"/>
            </a:solidFill>
            <a:round/>
          </a:ln>
        </p:spPr>
        <p:txBody>
          <a:bodyPr lIns="90000" rIns="90000" tIns="45000" bIns="45000" anchor="ctr"/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Lucida Sans Unicode"/>
              </a:rPr>
              <a:t>         </a:t>
            </a:r>
            <a:r>
              <a:rPr lang="ru-RU" sz="1200">
                <a:solidFill>
                  <a:srgbClr val="000000"/>
                </a:solidFill>
                <a:latin typeface="Lucida Sans Unicode"/>
              </a:rPr>
              <a:t>Условиями договора о комплексном освоении территории являются: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Lucida Sans Unicode"/>
              </a:rPr>
              <a:t>- строительство объектов коммунальной, транспортной и социальной инфраструктур в соответствии с проектом планировки.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Lucida Sans Unicode"/>
              </a:rPr>
              <a:t>- подготовка проекта планировки территории и проект межевания территории;</a:t>
            </a:r>
            <a:endParaRPr/>
          </a:p>
          <a:p>
            <a:pPr algn="just">
              <a:lnSpc>
                <a:spcPct val="100000"/>
              </a:lnSpc>
              <a:buFont typeface="StarSymbol"/>
              <a:buChar char="-"/>
            </a:pPr>
            <a:r>
              <a:rPr lang="ru-RU" sz="1200">
                <a:solidFill>
                  <a:srgbClr val="000000"/>
                </a:solidFill>
                <a:latin typeface="Lucida Sans Unicode"/>
              </a:rPr>
              <a:t>проведение мероприятий по благоустройству, в том числе озеленению;</a:t>
            </a:r>
            <a:endParaRPr/>
          </a:p>
          <a:p>
            <a:pPr algn="just">
              <a:lnSpc>
                <a:spcPct val="100000"/>
              </a:lnSpc>
              <a:buFont typeface="StarSymbol"/>
              <a:buChar char="-"/>
            </a:pPr>
            <a:r>
              <a:rPr lang="ru-RU" sz="1200">
                <a:solidFill>
                  <a:srgbClr val="000000"/>
                </a:solidFill>
                <a:latin typeface="Lucida Sans Unicode"/>
              </a:rPr>
              <a:t>осуществить образование земельных участков, в соответствии с утвержденным проектом межевания территории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Lucida Sans Unicode"/>
              </a:rPr>
              <a:t> </a:t>
            </a:r>
            <a:r>
              <a:rPr lang="ru-RU" sz="1200">
                <a:solidFill>
                  <a:srgbClr val="000000"/>
                </a:solidFill>
                <a:latin typeface="Lucida Sans Unicode"/>
              </a:rPr>
              <a:t>(статья 46.4 Градостроительного кодекса РФ) 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Lucida Sans Unicode"/>
              </a:rPr>
              <a:t>     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Lucida Sans Unicode"/>
              </a:rPr>
              <a:t>     </a:t>
            </a:r>
            <a:r>
              <a:rPr lang="ru-RU" sz="1200">
                <a:solidFill>
                  <a:srgbClr val="000000"/>
                </a:solidFill>
                <a:latin typeface="Lucida Sans Unicode"/>
              </a:rPr>
              <a:t>Договор комплексного освоения территории заключается исполнительным органом государственной власти или органом местного самоуправления, предоставляющими земельный участок. 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Lucida Sans Unicode"/>
              </a:rPr>
              <a:t>     </a:t>
            </a:r>
            <a:r>
              <a:rPr lang="ru-RU" sz="1200">
                <a:solidFill>
                  <a:srgbClr val="000000"/>
                </a:solidFill>
                <a:latin typeface="Lucida Sans Unicode"/>
              </a:rPr>
              <a:t>Образованные земельные участки предоставляются без торгов.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Lucida Sans Unicode"/>
              </a:rPr>
              <a:t>     </a:t>
            </a:r>
            <a:r>
              <a:rPr lang="ru-RU" sz="1200">
                <a:solidFill>
                  <a:srgbClr val="000000"/>
                </a:solidFill>
                <a:latin typeface="Lucida Sans Unicode"/>
              </a:rPr>
              <a:t>Максимальный срок аренды 5 лет.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Lucida Sans Unicode"/>
              </a:rPr>
              <a:t>     </a:t>
            </a:r>
            <a:r>
              <a:rPr lang="ru-RU" sz="1200">
                <a:solidFill>
                  <a:srgbClr val="000000"/>
                </a:solidFill>
                <a:latin typeface="Lucida Sans Unicode"/>
              </a:rPr>
              <a:t>Образование земельного участка, предоставленного для комплексного освоения территории осуществляется в соответствии с проектом межевания.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Lucida Sans Unicode"/>
              </a:rPr>
              <a:t>     </a:t>
            </a:r>
            <a:r>
              <a:rPr lang="ru-RU" sz="1200">
                <a:solidFill>
                  <a:srgbClr val="000000"/>
                </a:solidFill>
                <a:latin typeface="Lucida Sans Unicode"/>
              </a:rPr>
              <a:t>В случае нарушения графика освоения указанной территории договор аренды земельного участка расторгается.</a:t>
            </a:r>
            <a:endParaRPr/>
          </a:p>
        </p:txBody>
      </p:sp>
      <p:sp>
        <p:nvSpPr>
          <p:cNvPr id="210" name="CustomShape 6"/>
          <p:cNvSpPr/>
          <p:nvPr/>
        </p:nvSpPr>
        <p:spPr>
          <a:xfrm>
            <a:off x="1150560" y="4726440"/>
            <a:ext cx="1656000" cy="1222560"/>
          </a:xfrm>
          <a:prstGeom prst="wedgeRectCallout">
            <a:avLst>
              <a:gd name="adj1" fmla="val -20833"/>
              <a:gd name="adj2" fmla="val 62500"/>
            </a:avLst>
          </a:prstGeom>
          <a:gradFill>
            <a:gsLst>
              <a:gs pos="0">
                <a:srgbClr val="ffdbdd"/>
              </a:gs>
              <a:gs pos="50000">
                <a:srgbClr val="ff9193"/>
              </a:gs>
              <a:gs pos="100000">
                <a:srgbClr val="ffdbdd"/>
              </a:gs>
            </a:gsLst>
            <a:lin ang="16200000"/>
          </a:gradFill>
          <a:ln w="9360">
            <a:solidFill>
              <a:srgbClr val="da1f28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 sz="1100">
                <a:solidFill>
                  <a:srgbClr val="000000"/>
                </a:solidFill>
                <a:latin typeface="Lucida Sans Unicode"/>
              </a:rPr>
              <a:t>Участниками аукциона могут являться только юридические лица </a:t>
            </a:r>
            <a:endParaRPr/>
          </a:p>
        </p:txBody>
      </p:sp>
      <p:sp>
        <p:nvSpPr>
          <p:cNvPr id="211" name="CustomShape 7"/>
          <p:cNvSpPr/>
          <p:nvPr/>
        </p:nvSpPr>
        <p:spPr>
          <a:xfrm flipV="1">
            <a:off x="4756320" y="3055320"/>
            <a:ext cx="256680" cy="7920"/>
          </a:xfrm>
          <a:prstGeom prst="straightConnector1">
            <a:avLst/>
          </a:prstGeom>
          <a:noFill/>
          <a:ln w="9360">
            <a:solidFill>
              <a:srgbClr val="2da2bf"/>
            </a:solidFill>
            <a:round/>
            <a:tailEnd len="med" type="triangle" w="med"/>
          </a:ln>
        </p:spPr>
      </p:sp>
    </p:spTree>
  </p:cSld>
  <p:timing>
    <p:tnLst>
      <p:par>
        <p:cTn id="29" dur="indefinite" restart="never" nodeType="tmRoot">
          <p:childTnLst>
            <p:seq>
              <p:cTn id="3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TextShape 1"/>
          <p:cNvSpPr txBox="1"/>
          <p:nvPr/>
        </p:nvSpPr>
        <p:spPr>
          <a:xfrm>
            <a:off x="611640" y="188640"/>
            <a:ext cx="7689600" cy="863640"/>
          </a:xfrm>
          <a:prstGeom prst="rect">
            <a:avLst/>
          </a:prstGeom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2400">
                <a:solidFill>
                  <a:srgbClr val="464646"/>
                </a:solidFill>
                <a:latin typeface="Lucida Sans Unicode"/>
              </a:rPr>
              <a:t> </a:t>
            </a:r>
            <a:r>
              <a:rPr b="1" lang="ru-RU" sz="1300">
                <a:solidFill>
                  <a:srgbClr val="464646"/>
                </a:solidFill>
                <a:latin typeface="Lucida Sans Unicode"/>
              </a:rPr>
              <a:t>УСТАНОВЛЕНИЕ СЕРВИТУТА В ОТНОШЕНИИ</a:t>
            </a:r>
            <a:r>
              <a:rPr b="1" lang="ru-RU" sz="1300">
                <a:solidFill>
                  <a:srgbClr val="464646"/>
                </a:solidFill>
                <a:latin typeface="Lucida Sans Unicode"/>
              </a:rPr>
              <a:t>
</a:t>
            </a:r>
            <a:r>
              <a:rPr b="1" lang="ru-RU" sz="1300">
                <a:solidFill>
                  <a:srgbClr val="464646"/>
                </a:solidFill>
                <a:latin typeface="Lucida Sans Unicode"/>
              </a:rPr>
              <a:t>ЗЕМЕЛЬНОГО УЧАСТКА, НАХОДЯЩЕГОСЯ В ГОСУДАРСТВЕННОЙ</a:t>
            </a:r>
            <a:r>
              <a:rPr b="1" lang="ru-RU" sz="1300">
                <a:solidFill>
                  <a:srgbClr val="464646"/>
                </a:solidFill>
                <a:latin typeface="Lucida Sans Unicode"/>
              </a:rPr>
              <a:t>
</a:t>
            </a:r>
            <a:r>
              <a:rPr b="1" lang="ru-RU" sz="1300">
                <a:solidFill>
                  <a:srgbClr val="464646"/>
                </a:solidFill>
                <a:latin typeface="Lucida Sans Unicode"/>
              </a:rPr>
              <a:t>ИЛИ МУНИЦИПАЛЬНОЙ СОБСТВЕННОСТИ</a:t>
            </a:r>
            <a:endParaRPr/>
          </a:p>
        </p:txBody>
      </p:sp>
      <p:sp>
        <p:nvSpPr>
          <p:cNvPr id="213" name="CustomShape 2"/>
          <p:cNvSpPr/>
          <p:nvPr/>
        </p:nvSpPr>
        <p:spPr>
          <a:xfrm>
            <a:off x="2988000" y="1137960"/>
            <a:ext cx="1728000" cy="1583640"/>
          </a:xfrm>
          <a:prstGeom prst="rect">
            <a:avLst/>
          </a:prstGeom>
          <a:gradFill>
            <a:gsLst>
              <a:gs pos="0">
                <a:srgbClr val="d7f1ff"/>
              </a:gs>
              <a:gs pos="50000">
                <a:srgbClr val="95d3ee"/>
              </a:gs>
              <a:gs pos="100000">
                <a:srgbClr val="d7f1ff"/>
              </a:gs>
            </a:gsLst>
            <a:lin ang="16200000"/>
          </a:gradFill>
          <a:ln w="9360">
            <a:solidFill>
              <a:srgbClr val="2da2bf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Lucida Sans Unicode"/>
              </a:rPr>
              <a:t> </a:t>
            </a:r>
            <a:r>
              <a:rPr lang="ru-RU" sz="1000">
                <a:solidFill>
                  <a:srgbClr val="000000"/>
                </a:solidFill>
                <a:latin typeface="Lucida Sans Unicode"/>
              </a:rPr>
              <a:t>Земельный участок предоставлен в постоянное (бессрочное) пользование, пожизненное наследуемое владение либо в аренду или безвозмездное пользование</a:t>
            </a:r>
            <a:endParaRPr/>
          </a:p>
        </p:txBody>
      </p:sp>
      <p:sp>
        <p:nvSpPr>
          <p:cNvPr id="214" name="CustomShape 3"/>
          <p:cNvSpPr/>
          <p:nvPr/>
        </p:nvSpPr>
        <p:spPr>
          <a:xfrm>
            <a:off x="2295720" y="3645000"/>
            <a:ext cx="475920" cy="360"/>
          </a:xfrm>
          <a:prstGeom prst="straightConnector1">
            <a:avLst/>
          </a:prstGeom>
          <a:noFill/>
          <a:ln w="9360">
            <a:solidFill>
              <a:srgbClr val="2da2bf"/>
            </a:solidFill>
            <a:round/>
            <a:tailEnd len="med" type="triangle" w="med"/>
          </a:ln>
        </p:spPr>
      </p:sp>
      <p:sp>
        <p:nvSpPr>
          <p:cNvPr id="215" name="CustomShape 4"/>
          <p:cNvSpPr/>
          <p:nvPr/>
        </p:nvSpPr>
        <p:spPr>
          <a:xfrm>
            <a:off x="2965680" y="4941000"/>
            <a:ext cx="1728000" cy="1583640"/>
          </a:xfrm>
          <a:prstGeom prst="rect">
            <a:avLst/>
          </a:prstGeom>
          <a:gradFill>
            <a:gsLst>
              <a:gs pos="0">
                <a:srgbClr val="ffdbdd"/>
              </a:gs>
              <a:gs pos="50000">
                <a:srgbClr val="ff9193"/>
              </a:gs>
              <a:gs pos="100000">
                <a:srgbClr val="ffdbdd"/>
              </a:gs>
            </a:gsLst>
            <a:lin ang="16200000"/>
          </a:gradFill>
          <a:ln w="9360">
            <a:solidFill>
              <a:srgbClr val="da1f28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 sz="1000">
                <a:solidFill>
                  <a:srgbClr val="000000"/>
                </a:solidFill>
                <a:latin typeface="Lucida Sans Unicode"/>
              </a:rPr>
              <a:t>Земельный участок, свободен от прав третьих лиц и находится в государственной или муниципальной собственности </a:t>
            </a:r>
            <a:endParaRPr/>
          </a:p>
        </p:txBody>
      </p:sp>
      <p:sp>
        <p:nvSpPr>
          <p:cNvPr id="216" name="CustomShape 5"/>
          <p:cNvSpPr/>
          <p:nvPr/>
        </p:nvSpPr>
        <p:spPr>
          <a:xfrm>
            <a:off x="2295720" y="3717000"/>
            <a:ext cx="619920" cy="1728000"/>
          </a:xfrm>
          <a:prstGeom prst="straightConnector1">
            <a:avLst/>
          </a:prstGeom>
          <a:noFill/>
          <a:ln w="9360">
            <a:solidFill>
              <a:srgbClr val="2da2bf"/>
            </a:solidFill>
            <a:round/>
            <a:tailEnd len="med" type="triangle" w="med"/>
          </a:ln>
        </p:spPr>
      </p:sp>
      <p:sp>
        <p:nvSpPr>
          <p:cNvPr id="217" name="CustomShape 6"/>
          <p:cNvSpPr/>
          <p:nvPr/>
        </p:nvSpPr>
        <p:spPr>
          <a:xfrm flipV="1">
            <a:off x="2305080" y="1843920"/>
            <a:ext cx="610200" cy="1719000"/>
          </a:xfrm>
          <a:prstGeom prst="straightConnector1">
            <a:avLst/>
          </a:prstGeom>
          <a:noFill/>
          <a:ln w="9360">
            <a:solidFill>
              <a:srgbClr val="2da2bf"/>
            </a:solidFill>
            <a:round/>
            <a:tailEnd len="med" type="triangle" w="med"/>
          </a:ln>
        </p:spPr>
      </p:sp>
      <p:sp>
        <p:nvSpPr>
          <p:cNvPr id="218" name="CustomShape 7"/>
          <p:cNvSpPr/>
          <p:nvPr/>
        </p:nvSpPr>
        <p:spPr>
          <a:xfrm>
            <a:off x="172440" y="1137960"/>
            <a:ext cx="2016000" cy="3168000"/>
          </a:xfrm>
          <a:prstGeom prst="rect">
            <a:avLst/>
          </a:prstGeom>
          <a:gradFill>
            <a:gsLst>
              <a:gs pos="0">
                <a:srgbClr val="e3e3e3"/>
              </a:gs>
              <a:gs pos="50000">
                <a:srgbClr val="a7a7a7"/>
              </a:gs>
              <a:gs pos="100000">
                <a:srgbClr val="e3e3e3"/>
              </a:gs>
            </a:gsLst>
            <a:lin ang="16200000"/>
          </a:gradFill>
          <a:ln w="9360">
            <a:solidFill>
              <a:srgbClr val="000000"/>
            </a:solidFill>
            <a:round/>
          </a:ln>
        </p:spPr>
        <p:txBody>
          <a:bodyPr lIns="90000" rIns="90000" tIns="45000" bIns="45000" anchor="ctr"/>
          <a:p>
            <a:pPr algn="just">
              <a:lnSpc>
                <a:spcPct val="100000"/>
              </a:lnSpc>
            </a:pPr>
            <a:r>
              <a:rPr lang="ru-RU" sz="1000">
                <a:solidFill>
                  <a:srgbClr val="000000"/>
                </a:solidFill>
                <a:latin typeface="Lucida Sans Unicode"/>
              </a:rPr>
              <a:t>Соглашение об установлении сервитута заключается, в случаях: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000">
                <a:solidFill>
                  <a:srgbClr val="000000"/>
                </a:solidFill>
                <a:latin typeface="Lucida Sans Unicode"/>
              </a:rPr>
              <a:t>1) установленных  гражданским законодательством;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000">
                <a:solidFill>
                  <a:srgbClr val="000000"/>
                </a:solidFill>
                <a:latin typeface="Lucida Sans Unicode"/>
              </a:rPr>
              <a:t>2) размещения линейных объектов, сооружений связи, специальных информационных знаков и защитных сооружений, не препятствующих разрешенному использованию земельного участка;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000">
                <a:solidFill>
                  <a:srgbClr val="000000"/>
                </a:solidFill>
                <a:latin typeface="Lucida Sans Unicode"/>
              </a:rPr>
              <a:t>3) проведения изыскательских работ;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000">
                <a:solidFill>
                  <a:srgbClr val="000000"/>
                </a:solidFill>
                <a:latin typeface="Lucida Sans Unicode"/>
              </a:rPr>
              <a:t>4) ведение работ, связанных с пользованием недрами.</a:t>
            </a:r>
            <a:endParaRPr/>
          </a:p>
        </p:txBody>
      </p:sp>
      <p:sp>
        <p:nvSpPr>
          <p:cNvPr id="219" name="CustomShape 8"/>
          <p:cNvSpPr/>
          <p:nvPr/>
        </p:nvSpPr>
        <p:spPr>
          <a:xfrm>
            <a:off x="4788000" y="1845000"/>
            <a:ext cx="475920" cy="360"/>
          </a:xfrm>
          <a:prstGeom prst="straightConnector1">
            <a:avLst/>
          </a:prstGeom>
          <a:noFill/>
          <a:ln w="9360">
            <a:solidFill>
              <a:srgbClr val="2da2bf"/>
            </a:solidFill>
            <a:round/>
            <a:tailEnd len="med" type="triangle" w="med"/>
          </a:ln>
        </p:spPr>
      </p:sp>
      <p:sp>
        <p:nvSpPr>
          <p:cNvPr id="220" name="CustomShape 9"/>
          <p:cNvSpPr/>
          <p:nvPr/>
        </p:nvSpPr>
        <p:spPr>
          <a:xfrm>
            <a:off x="4788000" y="3717000"/>
            <a:ext cx="475920" cy="360"/>
          </a:xfrm>
          <a:prstGeom prst="straightConnector1">
            <a:avLst/>
          </a:prstGeom>
          <a:noFill/>
          <a:ln w="9360">
            <a:solidFill>
              <a:srgbClr val="2da2bf"/>
            </a:solidFill>
            <a:round/>
            <a:tailEnd len="med" type="triangle" w="med"/>
          </a:ln>
        </p:spPr>
      </p:sp>
      <p:sp>
        <p:nvSpPr>
          <p:cNvPr id="221" name="CustomShape 10"/>
          <p:cNvSpPr/>
          <p:nvPr/>
        </p:nvSpPr>
        <p:spPr>
          <a:xfrm>
            <a:off x="4788000" y="5661360"/>
            <a:ext cx="475920" cy="360"/>
          </a:xfrm>
          <a:prstGeom prst="straightConnector1">
            <a:avLst/>
          </a:prstGeom>
          <a:noFill/>
          <a:ln w="9360">
            <a:solidFill>
              <a:srgbClr val="2da2bf"/>
            </a:solidFill>
            <a:round/>
            <a:tailEnd len="med" type="triangle" w="med"/>
          </a:ln>
        </p:spPr>
      </p:sp>
      <p:sp>
        <p:nvSpPr>
          <p:cNvPr id="222" name="CustomShape 11"/>
          <p:cNvSpPr/>
          <p:nvPr/>
        </p:nvSpPr>
        <p:spPr>
          <a:xfrm>
            <a:off x="2985480" y="3039480"/>
            <a:ext cx="1728000" cy="1583640"/>
          </a:xfrm>
          <a:prstGeom prst="rect">
            <a:avLst/>
          </a:prstGeom>
          <a:gradFill>
            <a:gsLst>
              <a:gs pos="0">
                <a:srgbClr val="ffe4de"/>
              </a:gs>
              <a:gs pos="50000">
                <a:srgbClr val="ffab9b"/>
              </a:gs>
              <a:gs pos="100000">
                <a:srgbClr val="ffe4de"/>
              </a:gs>
            </a:gsLst>
            <a:lin ang="16200000"/>
          </a:gradFill>
          <a:ln w="9360">
            <a:solidFill>
              <a:srgbClr val="eb641b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Lucida Sans Unicode"/>
              </a:rPr>
              <a:t> </a:t>
            </a:r>
            <a:r>
              <a:rPr lang="ru-RU" sz="1000">
                <a:solidFill>
                  <a:srgbClr val="000000"/>
                </a:solidFill>
                <a:latin typeface="Lucida Sans Unicode"/>
              </a:rPr>
              <a:t>Земельный участок предоставлен государственному или муниципальному унитарному предприятию, государственному или муниципальному учреждению</a:t>
            </a:r>
            <a:endParaRPr/>
          </a:p>
        </p:txBody>
      </p:sp>
      <p:sp>
        <p:nvSpPr>
          <p:cNvPr id="223" name="CustomShape 12"/>
          <p:cNvSpPr/>
          <p:nvPr/>
        </p:nvSpPr>
        <p:spPr>
          <a:xfrm>
            <a:off x="5580000" y="1137960"/>
            <a:ext cx="3168000" cy="1583640"/>
          </a:xfrm>
          <a:prstGeom prst="rect">
            <a:avLst/>
          </a:prstGeom>
          <a:solidFill>
            <a:srgbClr val="ffffff"/>
          </a:solidFill>
          <a:ln w="55080">
            <a:solidFill>
              <a:srgbClr val="ffffff"/>
            </a:solidFill>
            <a:round/>
          </a:ln>
        </p:spPr>
        <p:txBody>
          <a:bodyPr lIns="90000" rIns="90000" tIns="45000" bIns="45000" anchor="ctr"/>
          <a:p>
            <a:pPr algn="just">
              <a:lnSpc>
                <a:spcPct val="100000"/>
              </a:lnSpc>
            </a:pPr>
            <a:r>
              <a:rPr lang="ru-RU" sz="1000">
                <a:solidFill>
                  <a:srgbClr val="000000"/>
                </a:solidFill>
                <a:latin typeface="Lucida Sans Unicode"/>
              </a:rPr>
              <a:t>1) соглашение об установлении сервитута заключают землепользователь, землевладелец, арендатор земельного участка;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000">
                <a:solidFill>
                  <a:srgbClr val="000000"/>
                </a:solidFill>
                <a:latin typeface="Lucida Sans Unicode"/>
              </a:rPr>
              <a:t>2) согласие в письменной форме уполномоченного органа на заключение такого соглашения не требуется;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000">
                <a:solidFill>
                  <a:srgbClr val="000000"/>
                </a:solidFill>
                <a:latin typeface="Lucida Sans Unicode"/>
              </a:rPr>
              <a:t>3) плата по соглашению поступает землепользователю, землевладельцу, арендатору земельного участка, с которыми заключено соглашение</a:t>
            </a:r>
            <a:endParaRPr/>
          </a:p>
        </p:txBody>
      </p:sp>
      <p:sp>
        <p:nvSpPr>
          <p:cNvPr id="224" name="CustomShape 13"/>
          <p:cNvSpPr/>
          <p:nvPr/>
        </p:nvSpPr>
        <p:spPr>
          <a:xfrm>
            <a:off x="5603400" y="3039480"/>
            <a:ext cx="3168000" cy="1583640"/>
          </a:xfrm>
          <a:prstGeom prst="rect">
            <a:avLst/>
          </a:prstGeom>
          <a:solidFill>
            <a:srgbClr val="ffffff"/>
          </a:solidFill>
          <a:ln w="55080">
            <a:solidFill>
              <a:srgbClr val="ffffff"/>
            </a:solidFill>
            <a:round/>
          </a:ln>
        </p:spPr>
        <p:txBody>
          <a:bodyPr lIns="90000" rIns="90000" tIns="45000" bIns="45000" anchor="ctr"/>
          <a:p>
            <a:pPr algn="just">
              <a:lnSpc>
                <a:spcPct val="100000"/>
              </a:lnSpc>
            </a:pPr>
            <a:r>
              <a:rPr lang="ru-RU" sz="1000">
                <a:solidFill>
                  <a:srgbClr val="000000"/>
                </a:solidFill>
                <a:latin typeface="Lucida Sans Unicode"/>
              </a:rPr>
              <a:t>1) Заключается предприятием, учреждением; 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000">
                <a:solidFill>
                  <a:srgbClr val="000000"/>
                </a:solidFill>
                <a:latin typeface="Lucida Sans Unicode"/>
              </a:rPr>
              <a:t>2) требуется согласие в письменной форме уполномоченного органа в ведении которых находятся эти предприятие, учреждение;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000">
                <a:solidFill>
                  <a:srgbClr val="000000"/>
                </a:solidFill>
                <a:latin typeface="Lucida Sans Unicode"/>
              </a:rPr>
              <a:t>3) плата по этому соглашению вносится, поступает и зачисляется в соответствующие бюджеты бюджетной системы Российской Федерации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</p:txBody>
      </p:sp>
      <p:sp>
        <p:nvSpPr>
          <p:cNvPr id="225" name="CustomShape 14"/>
          <p:cNvSpPr/>
          <p:nvPr/>
        </p:nvSpPr>
        <p:spPr>
          <a:xfrm>
            <a:off x="5603400" y="4941000"/>
            <a:ext cx="3168000" cy="1583640"/>
          </a:xfrm>
          <a:prstGeom prst="rect">
            <a:avLst/>
          </a:prstGeom>
          <a:solidFill>
            <a:srgbClr val="ffffff"/>
          </a:solidFill>
          <a:ln w="55080">
            <a:solidFill>
              <a:srgbClr val="ffffff"/>
            </a:solidFill>
            <a:round/>
          </a:ln>
        </p:spPr>
        <p:txBody>
          <a:bodyPr lIns="90000" rIns="90000" tIns="45000" bIns="45000" anchor="ctr"/>
          <a:p>
            <a:pPr algn="just">
              <a:lnSpc>
                <a:spcPct val="100000"/>
              </a:lnSpc>
            </a:pPr>
            <a:r>
              <a:rPr lang="ru-RU" sz="1000">
                <a:solidFill>
                  <a:srgbClr val="000000"/>
                </a:solidFill>
                <a:latin typeface="Lucida Sans Unicode"/>
              </a:rPr>
              <a:t>1) заключается с уполномоченным органом;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000">
                <a:solidFill>
                  <a:srgbClr val="000000"/>
                </a:solidFill>
                <a:latin typeface="Lucida Sans Unicode"/>
              </a:rPr>
              <a:t>2) плата по этому соглашению вносится, поступает и зачисляется в соответствующие бюджеты бюджетной системы Российской Федерации</a:t>
            </a:r>
            <a:endParaRPr/>
          </a:p>
        </p:txBody>
      </p:sp>
      <p:sp>
        <p:nvSpPr>
          <p:cNvPr id="226" name="CustomShape 15"/>
          <p:cNvSpPr/>
          <p:nvPr/>
        </p:nvSpPr>
        <p:spPr>
          <a:xfrm>
            <a:off x="165960" y="4623840"/>
            <a:ext cx="2304000" cy="1397160"/>
          </a:xfrm>
          <a:prstGeom prst="rect">
            <a:avLst/>
          </a:prstGeom>
          <a:solidFill>
            <a:srgbClr val="ffff99"/>
          </a:solidFill>
          <a:ln w="55080">
            <a:solidFill>
              <a:srgbClr val="ffffff"/>
            </a:solidFill>
            <a:round/>
          </a:ln>
        </p:spPr>
        <p:txBody>
          <a:bodyPr lIns="90000" rIns="90000" tIns="45000" bIns="45000" anchor="ctr"/>
          <a:p>
            <a:pPr algn="just">
              <a:lnSpc>
                <a:spcPct val="100000"/>
              </a:lnSpc>
            </a:pPr>
            <a:r>
              <a:rPr lang="ru-RU" sz="900">
                <a:solidFill>
                  <a:srgbClr val="000000"/>
                </a:solidFill>
                <a:latin typeface="Lucida Sans Unicode"/>
              </a:rPr>
              <a:t>В случае заключения соглашения 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900">
                <a:solidFill>
                  <a:srgbClr val="000000"/>
                </a:solidFill>
                <a:latin typeface="Lucida Sans Unicode"/>
              </a:rPr>
              <a:t>на срок до трех лет по соглашению сторон </a:t>
            </a:r>
            <a:r>
              <a:rPr b="1" lang="ru-RU" sz="900" u="sng">
                <a:solidFill>
                  <a:srgbClr val="000000"/>
                </a:solidFill>
                <a:latin typeface="Lucida Sans Unicode"/>
              </a:rPr>
              <a:t>не требуется</a:t>
            </a:r>
            <a:r>
              <a:rPr lang="ru-RU" sz="900">
                <a:solidFill>
                  <a:srgbClr val="000000"/>
                </a:solidFill>
                <a:latin typeface="Lucida Sans Unicode"/>
              </a:rPr>
              <a:t>: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900">
                <a:solidFill>
                  <a:srgbClr val="000000"/>
                </a:solidFill>
                <a:latin typeface="Lucida Sans Unicode"/>
              </a:rPr>
              <a:t>- внесение в ГКН сведений о сервитуте;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900">
                <a:solidFill>
                  <a:srgbClr val="000000"/>
                </a:solidFill>
                <a:latin typeface="Lucida Sans Unicode"/>
              </a:rPr>
              <a:t>- государственная регистрация ограничения (обременения);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r>
              <a:rPr lang="ru-RU" sz="900">
                <a:solidFill>
                  <a:srgbClr val="000000"/>
                </a:solidFill>
                <a:latin typeface="Lucida Sans Unicode"/>
              </a:rPr>
              <a:t>Плата по соглашению определяется уполномоченным органом</a:t>
            </a:r>
            <a:endParaRPr/>
          </a:p>
        </p:txBody>
      </p:sp>
    </p:spTree>
  </p:cSld>
  <p:timing>
    <p:tnLst>
      <p:par>
        <p:cTn id="31" dur="indefinite" restart="never" nodeType="tmRoot">
          <p:childTnLst>
            <p:seq>
              <p:cTn id="3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CustomShape 1"/>
          <p:cNvSpPr/>
          <p:nvPr/>
        </p:nvSpPr>
        <p:spPr>
          <a:xfrm>
            <a:off x="468360" y="549360"/>
            <a:ext cx="8353080" cy="913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>
                <a:solidFill>
                  <a:srgbClr val="000000"/>
                </a:solidFill>
                <a:latin typeface="Calibri"/>
              </a:rPr>
              <a:t>Использование земель или земельных участков, находящихся в государственной или муниципальной собственности, без предоставления земельных участков и установления сервитута</a:t>
            </a:r>
            <a:endParaRPr/>
          </a:p>
        </p:txBody>
      </p:sp>
      <p:sp>
        <p:nvSpPr>
          <p:cNvPr id="228" name="CustomShape 2"/>
          <p:cNvSpPr/>
          <p:nvPr/>
        </p:nvSpPr>
        <p:spPr>
          <a:xfrm>
            <a:off x="4932000" y="1491120"/>
            <a:ext cx="3816360" cy="5265720"/>
          </a:xfrm>
          <a:prstGeom prst="rect">
            <a:avLst/>
          </a:prstGeom>
          <a:gradFill>
            <a:gsLst>
              <a:gs pos="0">
                <a:srgbClr val="e2e2eb"/>
              </a:gs>
              <a:gs pos="50000">
                <a:srgbClr val="a8aabf"/>
              </a:gs>
              <a:gs pos="100000">
                <a:srgbClr val="e2e2eb"/>
              </a:gs>
            </a:gsLst>
            <a:lin ang="16200000"/>
          </a:gradFill>
          <a:ln w="9360">
            <a:solidFill>
              <a:srgbClr val="474b78"/>
            </a:solidFill>
            <a:round/>
          </a:ln>
        </p:spPr>
        <p:txBody>
          <a:bodyPr lIns="90000" rIns="90000" tIns="45000" bIns="45000"/>
          <a:p>
            <a:pPr algn="just"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Lucida Sans Unicode"/>
              </a:rPr>
              <a:t>      </a:t>
            </a:r>
            <a:r>
              <a:rPr lang="ru-RU" sz="1400">
                <a:solidFill>
                  <a:srgbClr val="000000"/>
                </a:solidFill>
                <a:latin typeface="Lucida Sans Unicode"/>
              </a:rPr>
              <a:t>Порядок выдачи решений устанавливается </a:t>
            </a:r>
            <a:r>
              <a:rPr b="1" lang="ru-RU" sz="1400" u="sng">
                <a:solidFill>
                  <a:srgbClr val="000000"/>
                </a:solidFill>
                <a:latin typeface="Lucida Sans Unicode"/>
              </a:rPr>
              <a:t>Правительством РФ.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400">
                <a:solidFill>
                  <a:srgbClr val="000000"/>
                </a:solidFill>
                <a:latin typeface="Lucida Sans Unicode"/>
              </a:rPr>
              <a:t>         </a:t>
            </a:r>
            <a:r>
              <a:rPr lang="ru-RU" sz="1400">
                <a:solidFill>
                  <a:srgbClr val="000000"/>
                </a:solidFill>
                <a:latin typeface="Lucida Sans Unicode"/>
              </a:rPr>
              <a:t>В разрешении на использование земель или земельного участка, находящихся в государственной или муниципальной собственности, указываются </a:t>
            </a:r>
            <a:r>
              <a:rPr b="1" lang="ru-RU" sz="1400" u="sng">
                <a:solidFill>
                  <a:srgbClr val="000000"/>
                </a:solidFill>
                <a:latin typeface="Lucida Sans Unicode"/>
              </a:rPr>
              <a:t>кадастровый номер</a:t>
            </a:r>
            <a:r>
              <a:rPr lang="ru-RU" sz="1400">
                <a:solidFill>
                  <a:srgbClr val="000000"/>
                </a:solidFill>
                <a:latin typeface="Lucida Sans Unicode"/>
              </a:rPr>
              <a:t> земельного участка в случае, если планируется использование всего земельного участка, </a:t>
            </a:r>
            <a:r>
              <a:rPr b="1" lang="ru-RU" sz="1400" u="sng">
                <a:solidFill>
                  <a:srgbClr val="000000"/>
                </a:solidFill>
                <a:latin typeface="Lucida Sans Unicode"/>
              </a:rPr>
              <a:t>или координаты</a:t>
            </a:r>
            <a:r>
              <a:rPr lang="ru-RU" sz="1400">
                <a:solidFill>
                  <a:srgbClr val="000000"/>
                </a:solidFill>
                <a:latin typeface="Lucida Sans Unicode"/>
              </a:rPr>
              <a:t> характерных точек границ территории в случае, если планируется использование земель или части земельного участка.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400">
                <a:solidFill>
                  <a:srgbClr val="000000"/>
                </a:solidFill>
                <a:latin typeface="Lucida Sans Unicode"/>
              </a:rPr>
              <a:t>           </a:t>
            </a:r>
            <a:r>
              <a:rPr lang="ru-RU" sz="1400">
                <a:solidFill>
                  <a:srgbClr val="000000"/>
                </a:solidFill>
                <a:latin typeface="Lucida Sans Unicode"/>
              </a:rPr>
              <a:t>Действие разрешения на использование земель или земельного участка, прекращается </a:t>
            </a:r>
            <a:r>
              <a:rPr b="1" lang="ru-RU" sz="1400" u="sng">
                <a:solidFill>
                  <a:srgbClr val="000000"/>
                </a:solidFill>
                <a:latin typeface="Lucida Sans Unicode"/>
              </a:rPr>
              <a:t>со дня предоставления </a:t>
            </a:r>
            <a:r>
              <a:rPr lang="ru-RU" sz="1400">
                <a:solidFill>
                  <a:srgbClr val="000000"/>
                </a:solidFill>
                <a:latin typeface="Lucida Sans Unicode"/>
              </a:rPr>
              <a:t>земельного участка гражданину или юридическому лицу.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400">
                <a:solidFill>
                  <a:srgbClr val="000000"/>
                </a:solidFill>
                <a:latin typeface="Lucida Sans Unicode"/>
              </a:rPr>
              <a:t>          </a:t>
            </a:r>
            <a:r>
              <a:rPr lang="ru-RU" sz="1400">
                <a:solidFill>
                  <a:srgbClr val="000000"/>
                </a:solidFill>
                <a:latin typeface="Lucida Sans Unicode"/>
              </a:rPr>
              <a:t>Разрешение уполномоченного органа не дает лицу, в отношении которого оно принято, </a:t>
            </a:r>
            <a:r>
              <a:rPr b="1" lang="ru-RU" sz="1400" u="sng">
                <a:solidFill>
                  <a:srgbClr val="000000"/>
                </a:solidFill>
                <a:latin typeface="Lucida Sans Unicode"/>
              </a:rPr>
              <a:t>право на строительство </a:t>
            </a:r>
            <a:r>
              <a:rPr lang="ru-RU" sz="1400">
                <a:solidFill>
                  <a:srgbClr val="000000"/>
                </a:solidFill>
                <a:latin typeface="Lucida Sans Unicode"/>
              </a:rPr>
              <a:t>или реконструкцию объектов капитального строительства.</a:t>
            </a:r>
            <a:endParaRPr/>
          </a:p>
        </p:txBody>
      </p:sp>
      <p:sp>
        <p:nvSpPr>
          <p:cNvPr id="229" name="CustomShape 3"/>
          <p:cNvSpPr/>
          <p:nvPr/>
        </p:nvSpPr>
        <p:spPr>
          <a:xfrm>
            <a:off x="323640" y="1491120"/>
            <a:ext cx="3962520" cy="5184360"/>
          </a:xfrm>
          <a:prstGeom prst="rect">
            <a:avLst/>
          </a:prstGeom>
          <a:gradFill>
            <a:gsLst>
              <a:gs pos="0">
                <a:srgbClr val="ffe4de"/>
              </a:gs>
              <a:gs pos="50000">
                <a:srgbClr val="ffab9b"/>
              </a:gs>
              <a:gs pos="100000">
                <a:srgbClr val="ffe4de"/>
              </a:gs>
            </a:gsLst>
            <a:lin ang="16200000"/>
          </a:gradFill>
          <a:ln w="9360">
            <a:solidFill>
              <a:srgbClr val="eb641b"/>
            </a:solidFill>
            <a:round/>
          </a:ln>
        </p:spPr>
        <p:txBody>
          <a:bodyPr lIns="90000" rIns="90000" tIns="45000" bIns="45000" anchor="ctr"/>
          <a:p>
            <a:pPr algn="just">
              <a:lnSpc>
                <a:spcPct val="100000"/>
              </a:lnSpc>
            </a:pPr>
            <a:r>
              <a:rPr lang="ru-RU" sz="1000">
                <a:solidFill>
                  <a:srgbClr val="000000"/>
                </a:solidFill>
                <a:latin typeface="Lucida Sans Unicode"/>
              </a:rPr>
              <a:t>        </a:t>
            </a:r>
            <a:r>
              <a:rPr lang="ru-RU" sz="1000">
                <a:solidFill>
                  <a:srgbClr val="000000"/>
                </a:solidFill>
                <a:latin typeface="Lucida Sans Unicode"/>
              </a:rPr>
              <a:t>Использование земель и земельных участков на основании разрешения: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000">
                <a:solidFill>
                  <a:srgbClr val="000000"/>
                </a:solidFill>
                <a:latin typeface="Lucida Sans Unicode"/>
              </a:rPr>
              <a:t>       </a:t>
            </a:r>
            <a:r>
              <a:rPr lang="ru-RU" sz="1000">
                <a:solidFill>
                  <a:srgbClr val="000000"/>
                </a:solidFill>
                <a:latin typeface="Lucida Sans Unicode"/>
              </a:rPr>
              <a:t>1) проведение инженерных изысканий;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000">
                <a:solidFill>
                  <a:srgbClr val="000000"/>
                </a:solidFill>
                <a:latin typeface="Lucida Sans Unicode"/>
              </a:rPr>
              <a:t>       </a:t>
            </a:r>
            <a:r>
              <a:rPr lang="ru-RU" sz="1000">
                <a:solidFill>
                  <a:srgbClr val="000000"/>
                </a:solidFill>
                <a:latin typeface="Lucida Sans Unicode"/>
              </a:rPr>
              <a:t>2) капитальный или текущий ремонт линейного объекта;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000">
                <a:solidFill>
                  <a:srgbClr val="000000"/>
                </a:solidFill>
                <a:latin typeface="Lucida Sans Unicode"/>
              </a:rPr>
              <a:t>       </a:t>
            </a:r>
            <a:r>
              <a:rPr lang="ru-RU" sz="1000">
                <a:solidFill>
                  <a:srgbClr val="000000"/>
                </a:solidFill>
                <a:latin typeface="Lucida Sans Unicode"/>
              </a:rPr>
              <a:t>3) строительство временных или вспомогательных сооружений (включая ограждения, бытовки, навесы), складирование строительных и иных материалов, техники для обеспечения строительства, реконструкции линейных объектов федерального, регионального или местного значения;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000">
                <a:solidFill>
                  <a:srgbClr val="000000"/>
                </a:solidFill>
                <a:latin typeface="Lucida Sans Unicode"/>
              </a:rPr>
              <a:t>       </a:t>
            </a:r>
            <a:r>
              <a:rPr lang="ru-RU" sz="1000">
                <a:solidFill>
                  <a:srgbClr val="000000"/>
                </a:solidFill>
                <a:latin typeface="Lucida Sans Unicode"/>
              </a:rPr>
              <a:t>4) осуществление геологического изучения недр;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000">
                <a:solidFill>
                  <a:srgbClr val="000000"/>
                </a:solidFill>
                <a:latin typeface="Lucida Sans Unicode"/>
              </a:rPr>
              <a:t>       </a:t>
            </a:r>
            <a:r>
              <a:rPr lang="ru-RU" sz="1000">
                <a:solidFill>
                  <a:srgbClr val="000000"/>
                </a:solidFill>
                <a:latin typeface="Lucida Sans Unicode"/>
              </a:rPr>
              <a:t>5) осуществление деятельности в целях сохранения и развития традиционных образа жизни, хозяйствования и промыслов коренных малочисленных народов Севера, Сибири и Дальнего Востока Российской Федерации в местах их традиционного проживания и традиционной хозяйственной деятельности, за исключением земель и земельных участков в границах земель лесного фонда;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000">
                <a:solidFill>
                  <a:srgbClr val="000000"/>
                </a:solidFill>
                <a:latin typeface="Lucida Sans Unicode"/>
              </a:rPr>
              <a:t>       </a:t>
            </a:r>
            <a:r>
              <a:rPr lang="ru-RU" sz="1000">
                <a:solidFill>
                  <a:srgbClr val="000000"/>
                </a:solidFill>
                <a:latin typeface="Lucida Sans Unicode"/>
              </a:rPr>
              <a:t>6) размещение нестационарных торговых объектов, рекламных конструкций, а также иных объектов, виды которых устанавливаются Правительством Российской Федерации.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000">
                <a:solidFill>
                  <a:srgbClr val="000000"/>
                </a:solidFill>
                <a:latin typeface="Lucida Sans Unicode"/>
              </a:rPr>
              <a:t>       </a:t>
            </a:r>
            <a:r>
              <a:rPr lang="ru-RU" sz="1000">
                <a:solidFill>
                  <a:srgbClr val="000000"/>
                </a:solidFill>
                <a:latin typeface="Lucida Sans Unicode"/>
              </a:rPr>
              <a:t>Размещение нестационарных торговых объектов на землях или земельных участках, находящихся в государственной или муниципальной собственности                        осуществляется в соответствии со схемой размещения нестационарных торговых объектов (Федеральный законом от 28.12.2009 № 381-ФЗ «Об основах государственного регулирования торговой деятельности в Российской Федерации»).</a:t>
            </a:r>
            <a:endParaRPr/>
          </a:p>
        </p:txBody>
      </p:sp>
    </p:spTree>
  </p:cSld>
  <p:timing>
    <p:tnLst>
      <p:par>
        <p:cTn id="33" dur="indefinite" restart="never" nodeType="tmRoot">
          <p:childTnLst>
            <p:seq>
              <p:cTn id="3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CustomShape 1"/>
          <p:cNvSpPr/>
          <p:nvPr/>
        </p:nvSpPr>
        <p:spPr>
          <a:xfrm>
            <a:off x="468360" y="549360"/>
            <a:ext cx="8353080" cy="821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2400">
                <a:solidFill>
                  <a:srgbClr val="000000"/>
                </a:solidFill>
                <a:latin typeface="Calibri"/>
              </a:rPr>
              <a:t>ПЕРЕРАСПРЕДЕЛЕНИЕ </a:t>
            </a:r>
            <a:endParaRPr/>
          </a:p>
          <a:p>
            <a:pPr algn="ctr">
              <a:lnSpc>
                <a:spcPct val="100000"/>
              </a:lnSpc>
            </a:pPr>
            <a:r>
              <a:rPr b="1" lang="ru-RU" sz="2400">
                <a:solidFill>
                  <a:srgbClr val="000000"/>
                </a:solidFill>
                <a:latin typeface="Calibri"/>
              </a:rPr>
              <a:t>ЗЕМЕЛЬ И (ИЛИ) ЗЕМЕЛЬНЫХ УЧАСТКОВ</a:t>
            </a:r>
            <a:endParaRPr/>
          </a:p>
        </p:txBody>
      </p:sp>
      <p:sp>
        <p:nvSpPr>
          <p:cNvPr id="231" name="CustomShape 2"/>
          <p:cNvSpPr/>
          <p:nvPr/>
        </p:nvSpPr>
        <p:spPr>
          <a:xfrm>
            <a:off x="4187160" y="1714680"/>
            <a:ext cx="4608720" cy="2432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Calibri"/>
              </a:rPr>
              <a:t>           </a:t>
            </a:r>
            <a:r>
              <a:rPr lang="ru-RU" sz="1200">
                <a:solidFill>
                  <a:srgbClr val="000000"/>
                </a:solidFill>
                <a:latin typeface="Calibri"/>
              </a:rPr>
              <a:t>Федеральным законом установлены: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Calibri"/>
              </a:rPr>
              <a:t>           </a:t>
            </a:r>
            <a:r>
              <a:rPr lang="ru-RU" sz="1200">
                <a:solidFill>
                  <a:srgbClr val="000000"/>
                </a:solidFill>
                <a:latin typeface="Calibri"/>
              </a:rPr>
              <a:t>1) случаи и основания перераспределения земель и (или) земельных участков, находящихся в государственной или муниципальной собственности, между собой;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Calibri"/>
              </a:rPr>
              <a:t>           </a:t>
            </a:r>
            <a:r>
              <a:rPr lang="ru-RU" sz="1200">
                <a:solidFill>
                  <a:srgbClr val="000000"/>
                </a:solidFill>
                <a:latin typeface="Calibri"/>
              </a:rPr>
              <a:t>2) случаи и основания перераспределения земель и (или) земельных участков, находящихся в государственной или муниципальной собственности, и земельных участков, находящихся в частной собственности;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Calibri"/>
              </a:rPr>
              <a:t>           </a:t>
            </a:r>
            <a:r>
              <a:rPr lang="ru-RU" sz="1200">
                <a:solidFill>
                  <a:srgbClr val="000000"/>
                </a:solidFill>
                <a:latin typeface="Calibri"/>
              </a:rPr>
              <a:t>3) порядок заключения соглашения о перераспределении земель и (или) земельных участков, находящихся в государственной или муниципальной собственности, и земельных участков, находящихся в частной собственности.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000">
                <a:solidFill>
                  <a:srgbClr val="000000"/>
                </a:solidFill>
                <a:latin typeface="Calibri"/>
              </a:rPr>
              <a:t>           </a:t>
            </a:r>
            <a:endParaRPr/>
          </a:p>
        </p:txBody>
      </p:sp>
      <p:pic>
        <p:nvPicPr>
          <p:cNvPr id="232" name="Рисунок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554760" y="1700640"/>
            <a:ext cx="3513240" cy="2131560"/>
          </a:xfrm>
          <a:prstGeom prst="rect">
            <a:avLst/>
          </a:prstGeom>
          <a:ln>
            <a:noFill/>
          </a:ln>
        </p:spPr>
      </p:pic>
      <p:sp>
        <p:nvSpPr>
          <p:cNvPr id="233" name="CustomShape 3"/>
          <p:cNvSpPr/>
          <p:nvPr/>
        </p:nvSpPr>
        <p:spPr>
          <a:xfrm>
            <a:off x="396000" y="4431960"/>
            <a:ext cx="8352720" cy="2070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just">
              <a:lnSpc>
                <a:spcPct val="100000"/>
              </a:lnSpc>
            </a:pPr>
            <a:r>
              <a:rPr lang="ru-RU" sz="1000">
                <a:solidFill>
                  <a:srgbClr val="000000"/>
                </a:solidFill>
                <a:latin typeface="Calibri"/>
              </a:rPr>
              <a:t>        </a:t>
            </a:r>
            <a:r>
              <a:rPr lang="ru-RU" sz="1000">
                <a:solidFill>
                  <a:srgbClr val="000000"/>
                </a:solidFill>
                <a:latin typeface="Calibri"/>
              </a:rPr>
              <a:t>Перераспределение земель или земельных участков осуществляется на основании соглашений между уполномоченными органами в соответствии: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000">
                <a:solidFill>
                  <a:srgbClr val="000000"/>
                </a:solidFill>
                <a:latin typeface="Calibri"/>
              </a:rPr>
              <a:t>        </a:t>
            </a:r>
            <a:r>
              <a:rPr lang="ru-RU" sz="1000">
                <a:solidFill>
                  <a:srgbClr val="000000"/>
                </a:solidFill>
                <a:latin typeface="Calibri"/>
              </a:rPr>
              <a:t>утвержденным </a:t>
            </a:r>
            <a:r>
              <a:rPr b="1" lang="ru-RU" sz="1000" u="sng">
                <a:solidFill>
                  <a:srgbClr val="000000"/>
                </a:solidFill>
                <a:latin typeface="Calibri"/>
              </a:rPr>
              <a:t>проектом межевания </a:t>
            </a:r>
            <a:r>
              <a:rPr lang="ru-RU" sz="1000">
                <a:solidFill>
                  <a:srgbClr val="000000"/>
                </a:solidFill>
                <a:latin typeface="Calibri"/>
              </a:rPr>
              <a:t>территории;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000">
                <a:solidFill>
                  <a:srgbClr val="000000"/>
                </a:solidFill>
                <a:latin typeface="Calibri"/>
              </a:rPr>
              <a:t>        </a:t>
            </a:r>
            <a:r>
              <a:rPr b="1" lang="ru-RU" sz="1000" u="sng">
                <a:solidFill>
                  <a:srgbClr val="000000"/>
                </a:solidFill>
                <a:latin typeface="Calibri"/>
              </a:rPr>
              <a:t>схемой расположения </a:t>
            </a:r>
            <a:r>
              <a:rPr lang="ru-RU" sz="1000">
                <a:solidFill>
                  <a:srgbClr val="000000"/>
                </a:solidFill>
                <a:latin typeface="Calibri"/>
              </a:rPr>
              <a:t>земельного участка, в случае отсутствия утвержденного проекта межевания территории.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000">
                <a:solidFill>
                  <a:srgbClr val="000000"/>
                </a:solidFill>
                <a:latin typeface="Calibri"/>
              </a:rPr>
              <a:t>        </a:t>
            </a:r>
            <a:r>
              <a:rPr lang="ru-RU" sz="1000">
                <a:solidFill>
                  <a:srgbClr val="000000"/>
                </a:solidFill>
                <a:latin typeface="Calibri"/>
              </a:rPr>
              <a:t>Соглашение о перераспределении земель и (или) земельных участков, находящихся в государственной или муниципальной собственности, должно содержать </a:t>
            </a:r>
            <a:r>
              <a:rPr b="1" lang="ru-RU" sz="1000" u="sng">
                <a:solidFill>
                  <a:srgbClr val="000000"/>
                </a:solidFill>
                <a:latin typeface="Calibri"/>
              </a:rPr>
              <a:t>обязательство сторон </a:t>
            </a:r>
            <a:r>
              <a:rPr lang="ru-RU" sz="1000">
                <a:solidFill>
                  <a:srgbClr val="000000"/>
                </a:solidFill>
                <a:latin typeface="Calibri"/>
              </a:rPr>
              <a:t>по обеспечению образования земельных участков, включая распределение бремени расходов, связанных с выполнением кадастровых работ по образованию земельных участков, а также информацию о правах, возникающих на образуемые земельные участки.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000">
                <a:solidFill>
                  <a:srgbClr val="000000"/>
                </a:solidFill>
                <a:latin typeface="Calibri"/>
              </a:rPr>
              <a:t>         </a:t>
            </a:r>
            <a:r>
              <a:rPr lang="ru-RU" sz="1000">
                <a:solidFill>
                  <a:srgbClr val="000000"/>
                </a:solidFill>
                <a:latin typeface="Calibri"/>
              </a:rPr>
              <a:t>Перераспределение земель и (или) земельных участков, находящихся в государственной или муниципальной собственности, и земельных участков, находящихся в собственности граждан и предназначенных для ведения личного подсобного хозяйства, огородничества, садоводства, дачного хозяйства, индивидуального жилищного строительства, при условии, что площадь земельных участков, находящихся в собственности граждан, увеличивается в результате этого перераспределения </a:t>
            </a:r>
            <a:r>
              <a:rPr b="1" lang="ru-RU" sz="1000" u="sng">
                <a:solidFill>
                  <a:srgbClr val="000000"/>
                </a:solidFill>
                <a:latin typeface="Calibri"/>
              </a:rPr>
              <a:t>не более чем до установленных предельных максимальных размеров </a:t>
            </a:r>
            <a:r>
              <a:rPr lang="ru-RU" sz="1000">
                <a:solidFill>
                  <a:srgbClr val="000000"/>
                </a:solidFill>
                <a:latin typeface="Calibri"/>
              </a:rPr>
              <a:t>земельных участков. Такое перераспределение земельных участков осуществляется </a:t>
            </a:r>
            <a:r>
              <a:rPr b="1" lang="ru-RU" sz="1000" u="sng">
                <a:solidFill>
                  <a:srgbClr val="000000"/>
                </a:solidFill>
                <a:latin typeface="Calibri"/>
              </a:rPr>
              <a:t>за плату</a:t>
            </a:r>
            <a:r>
              <a:rPr lang="ru-RU" sz="1000">
                <a:solidFill>
                  <a:srgbClr val="000000"/>
                </a:solidFill>
                <a:latin typeface="Calibri"/>
              </a:rPr>
              <a:t>, установленной уполномоченным органом.</a:t>
            </a:r>
            <a:endParaRPr/>
          </a:p>
        </p:txBody>
      </p:sp>
    </p:spTree>
  </p:cSld>
  <p:timing>
    <p:tnLst>
      <p:par>
        <p:cTn id="35" dur="indefinite" restart="never" nodeType="tmRoot">
          <p:childTnLst>
            <p:seq>
              <p:cTn id="3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TextShape 1"/>
          <p:cNvSpPr txBox="1"/>
          <p:nvPr/>
        </p:nvSpPr>
        <p:spPr>
          <a:xfrm>
            <a:off x="8647200" y="6408000"/>
            <a:ext cx="365400" cy="36468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fld id="{7CFBE007-9006-4347-981F-1F97D756DF69}" type="slidenum">
              <a:rPr lang="ru-RU" sz="1200">
                <a:solidFill>
                  <a:srgbClr val="898989"/>
                </a:solidFill>
                <a:latin typeface="Calibri"/>
              </a:rPr>
              <a:t>&lt;номер&gt;</a:t>
            </a:fld>
            <a:endParaRPr/>
          </a:p>
        </p:txBody>
      </p:sp>
      <p:sp>
        <p:nvSpPr>
          <p:cNvPr id="235" name="TextShape 2"/>
          <p:cNvSpPr txBox="1"/>
          <p:nvPr/>
        </p:nvSpPr>
        <p:spPr>
          <a:xfrm>
            <a:off x="586440" y="318240"/>
            <a:ext cx="7957800" cy="917280"/>
          </a:xfrm>
          <a:prstGeom prst="rect">
            <a:avLst/>
          </a:prstGeom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2400">
                <a:solidFill>
                  <a:srgbClr val="464646"/>
                </a:solidFill>
                <a:latin typeface="Lucida Sans Unicode"/>
              </a:rPr>
              <a:t> </a:t>
            </a:r>
            <a:r>
              <a:rPr b="1" lang="ru-RU">
                <a:solidFill>
                  <a:srgbClr val="464646"/>
                </a:solidFill>
                <a:latin typeface="Lucida Sans Unicode"/>
              </a:rPr>
              <a:t>Порядок заключения соглашения о перераспределении земель </a:t>
            </a:r>
            <a:r>
              <a:rPr b="1" lang="ru-RU">
                <a:solidFill>
                  <a:srgbClr val="464646"/>
                </a:solidFill>
                <a:latin typeface="Lucida Sans Unicode"/>
              </a:rPr>
              <a:t>
</a:t>
            </a:r>
            <a:r>
              <a:rPr b="1" lang="ru-RU">
                <a:solidFill>
                  <a:srgbClr val="464646"/>
                </a:solidFill>
                <a:latin typeface="Lucida Sans Unicode"/>
              </a:rPr>
              <a:t>и (или) земельных участков</a:t>
            </a:r>
            <a:endParaRPr/>
          </a:p>
        </p:txBody>
      </p:sp>
      <p:sp>
        <p:nvSpPr>
          <p:cNvPr id="236" name="CustomShape 3"/>
          <p:cNvSpPr/>
          <p:nvPr/>
        </p:nvSpPr>
        <p:spPr>
          <a:xfrm>
            <a:off x="179640" y="2646720"/>
            <a:ext cx="1511640" cy="6379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1200">
                <a:solidFill>
                  <a:srgbClr val="000000"/>
                </a:solidFill>
                <a:latin typeface="Calibri"/>
              </a:rPr>
              <a:t>Направление заинтересованным лицом заявления</a:t>
            </a:r>
            <a:endParaRPr/>
          </a:p>
        </p:txBody>
      </p:sp>
      <p:sp>
        <p:nvSpPr>
          <p:cNvPr id="237" name="CustomShape 4"/>
          <p:cNvSpPr/>
          <p:nvPr/>
        </p:nvSpPr>
        <p:spPr>
          <a:xfrm>
            <a:off x="439560" y="4660200"/>
            <a:ext cx="8340480" cy="13690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just">
              <a:lnSpc>
                <a:spcPct val="100000"/>
              </a:lnSpc>
            </a:pPr>
            <a:r>
              <a:rPr lang="ru-RU" sz="1400">
                <a:solidFill>
                  <a:srgbClr val="000000"/>
                </a:solidFill>
                <a:latin typeface="Calibri"/>
              </a:rPr>
              <a:t>          </a:t>
            </a:r>
            <a:r>
              <a:rPr lang="ru-RU" sz="1400">
                <a:solidFill>
                  <a:srgbClr val="000000"/>
                </a:solidFill>
                <a:latin typeface="Calibri"/>
              </a:rPr>
              <a:t>Заинтересованное лицо, обеспечивает выполнение кадастровых работ.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400">
                <a:solidFill>
                  <a:srgbClr val="000000"/>
                </a:solidFill>
                <a:latin typeface="Calibri"/>
              </a:rPr>
              <a:t>          </a:t>
            </a:r>
            <a:r>
              <a:rPr lang="ru-RU" sz="1400">
                <a:solidFill>
                  <a:srgbClr val="000000"/>
                </a:solidFill>
                <a:latin typeface="Calibri"/>
              </a:rPr>
              <a:t>Уполномоченный орган отказывает в заключении соглашения о перераспределении земельных участков в случае, если площадь земельного участка, на который возникает право частной собственности, превышает площадь такого земельного участка, указанную в схеме расположения земельного участка или проекте межевания территории, в соответствии с которыми такой земельный участок был образован, более чем </a:t>
            </a:r>
            <a:r>
              <a:rPr b="1" lang="ru-RU" sz="1400" u="sng">
                <a:solidFill>
                  <a:srgbClr val="000000"/>
                </a:solidFill>
                <a:latin typeface="Calibri"/>
              </a:rPr>
              <a:t>на десять процентов.</a:t>
            </a:r>
            <a:endParaRPr/>
          </a:p>
        </p:txBody>
      </p:sp>
      <p:sp>
        <p:nvSpPr>
          <p:cNvPr id="238" name="CustomShape 5"/>
          <p:cNvSpPr/>
          <p:nvPr/>
        </p:nvSpPr>
        <p:spPr>
          <a:xfrm>
            <a:off x="2004840" y="1504800"/>
            <a:ext cx="1048680" cy="814320"/>
          </a:xfrm>
          <a:prstGeom prst="roundRect">
            <a:avLst>
              <a:gd name="adj" fmla="val 10000"/>
            </a:avLst>
          </a:prstGeom>
          <a:solidFill>
            <a:srgbClr val="2da2bf"/>
          </a:solidFill>
          <a:ln w="55080">
            <a:solidFill>
              <a:srgbClr val="464646"/>
            </a:solidFill>
            <a:round/>
          </a:ln>
        </p:spPr>
      </p:sp>
      <p:sp>
        <p:nvSpPr>
          <p:cNvPr id="239" name="CustomShape 6"/>
          <p:cNvSpPr/>
          <p:nvPr/>
        </p:nvSpPr>
        <p:spPr>
          <a:xfrm>
            <a:off x="2028960" y="1528560"/>
            <a:ext cx="1000800" cy="766440"/>
          </a:xfrm>
          <a:prstGeom prst="rect">
            <a:avLst/>
          </a:prstGeom>
          <a:noFill/>
          <a:ln>
            <a:noFill/>
          </a:ln>
        </p:spPr>
        <p:txBody>
          <a:bodyPr lIns="26640" rIns="26640" tIns="26640" bIns="26640" anchor="ctr"/>
          <a:p>
            <a:pPr algn="ctr">
              <a:lnSpc>
                <a:spcPct val="90000"/>
              </a:lnSpc>
            </a:pPr>
            <a:r>
              <a:rPr lang="ru-RU" sz="700">
                <a:solidFill>
                  <a:srgbClr val="ffffff"/>
                </a:solidFill>
                <a:latin typeface="Lucida Sans Unicode"/>
              </a:rPr>
              <a:t>Согласие на заключение соглашения о перераспределении (при наличии проекта межевания)</a:t>
            </a:r>
            <a:endParaRPr/>
          </a:p>
        </p:txBody>
      </p:sp>
      <p:sp>
        <p:nvSpPr>
          <p:cNvPr id="240" name="CustomShape 7"/>
          <p:cNvSpPr/>
          <p:nvPr/>
        </p:nvSpPr>
        <p:spPr>
          <a:xfrm>
            <a:off x="2017800" y="3662640"/>
            <a:ext cx="1048680" cy="814320"/>
          </a:xfrm>
          <a:prstGeom prst="roundRect">
            <a:avLst>
              <a:gd name="adj" fmla="val 10000"/>
            </a:avLst>
          </a:prstGeom>
          <a:solidFill>
            <a:srgbClr val="2da2bf"/>
          </a:solidFill>
          <a:ln w="55080">
            <a:solidFill>
              <a:srgbClr val="464646"/>
            </a:solidFill>
            <a:round/>
          </a:ln>
        </p:spPr>
      </p:sp>
      <p:sp>
        <p:nvSpPr>
          <p:cNvPr id="241" name="CustomShape 8"/>
          <p:cNvSpPr/>
          <p:nvPr/>
        </p:nvSpPr>
        <p:spPr>
          <a:xfrm>
            <a:off x="2020320" y="3662640"/>
            <a:ext cx="1000800" cy="766440"/>
          </a:xfrm>
          <a:prstGeom prst="rect">
            <a:avLst/>
          </a:prstGeom>
          <a:noFill/>
          <a:ln>
            <a:noFill/>
          </a:ln>
        </p:spPr>
        <p:txBody>
          <a:bodyPr lIns="26640" rIns="26640" tIns="26640" bIns="26640" anchor="ctr"/>
          <a:p>
            <a:pPr algn="ctr">
              <a:lnSpc>
                <a:spcPct val="90000"/>
              </a:lnSpc>
            </a:pPr>
            <a:r>
              <a:rPr lang="ru-RU" sz="700">
                <a:solidFill>
                  <a:srgbClr val="ffffff"/>
                </a:solidFill>
                <a:latin typeface="Lucida Sans Unicode"/>
              </a:rPr>
              <a:t> </a:t>
            </a:r>
            <a:r>
              <a:rPr lang="ru-RU" sz="700">
                <a:solidFill>
                  <a:srgbClr val="ffffff"/>
                </a:solidFill>
                <a:latin typeface="Lucida Sans Unicode"/>
              </a:rPr>
              <a:t>Принятие решения об отказе в заключении соглашения о перераспределении</a:t>
            </a:r>
            <a:endParaRPr/>
          </a:p>
        </p:txBody>
      </p:sp>
      <p:sp>
        <p:nvSpPr>
          <p:cNvPr id="242" name="CustomShape 9"/>
          <p:cNvSpPr/>
          <p:nvPr/>
        </p:nvSpPr>
        <p:spPr>
          <a:xfrm rot="2562600">
            <a:off x="3072240" y="2170440"/>
            <a:ext cx="861480" cy="183600"/>
          </a:xfrm>
          <a:prstGeom prst="rightArrow">
            <a:avLst>
              <a:gd name="adj1" fmla="val 60000"/>
              <a:gd name="adj2" fmla="val 50000"/>
            </a:avLst>
          </a:prstGeom>
          <a:solidFill>
            <a:srgbClr val="adcddb"/>
          </a:solidFill>
          <a:ln>
            <a:noFill/>
          </a:ln>
        </p:spPr>
      </p:sp>
      <p:sp>
        <p:nvSpPr>
          <p:cNvPr id="243" name="CustomShape 10"/>
          <p:cNvSpPr/>
          <p:nvPr/>
        </p:nvSpPr>
        <p:spPr>
          <a:xfrm rot="2562600">
            <a:off x="3109320" y="2122200"/>
            <a:ext cx="603000" cy="110160"/>
          </a:xfrm>
          <a:prstGeom prst="rect">
            <a:avLst/>
          </a:prstGeom>
          <a:noFill/>
          <a:ln>
            <a:noFill/>
          </a:ln>
        </p:spPr>
      </p:sp>
      <p:sp>
        <p:nvSpPr>
          <p:cNvPr id="244" name="CustomShape 11"/>
          <p:cNvSpPr/>
          <p:nvPr/>
        </p:nvSpPr>
        <p:spPr>
          <a:xfrm rot="13297800">
            <a:off x="1077480" y="3593160"/>
            <a:ext cx="861480" cy="193680"/>
          </a:xfrm>
          <a:prstGeom prst="rightArrow">
            <a:avLst>
              <a:gd name="adj1" fmla="val 60000"/>
              <a:gd name="adj2" fmla="val 50000"/>
            </a:avLst>
          </a:prstGeom>
          <a:solidFill>
            <a:srgbClr val="adcddb"/>
          </a:solidFill>
          <a:ln>
            <a:noFill/>
          </a:ln>
        </p:spPr>
      </p:sp>
      <p:sp>
        <p:nvSpPr>
          <p:cNvPr id="245" name="CustomShape 12"/>
          <p:cNvSpPr/>
          <p:nvPr/>
        </p:nvSpPr>
        <p:spPr>
          <a:xfrm rot="13297800">
            <a:off x="1300680" y="3714840"/>
            <a:ext cx="603000" cy="116280"/>
          </a:xfrm>
          <a:prstGeom prst="rect">
            <a:avLst/>
          </a:prstGeom>
          <a:noFill/>
          <a:ln>
            <a:noFill/>
          </a:ln>
        </p:spPr>
      </p:sp>
      <p:sp>
        <p:nvSpPr>
          <p:cNvPr id="246" name="CustomShape 13"/>
          <p:cNvSpPr/>
          <p:nvPr/>
        </p:nvSpPr>
        <p:spPr>
          <a:xfrm>
            <a:off x="1919160" y="2603160"/>
            <a:ext cx="1232640" cy="752040"/>
          </a:xfrm>
          <a:prstGeom prst="roundRect">
            <a:avLst>
              <a:gd name="adj" fmla="val 10000"/>
            </a:avLst>
          </a:prstGeom>
          <a:solidFill>
            <a:srgbClr val="2da2bf"/>
          </a:solidFill>
          <a:ln w="55080">
            <a:solidFill>
              <a:srgbClr val="464646"/>
            </a:solidFill>
            <a:round/>
          </a:ln>
        </p:spPr>
        <p:txBody>
          <a:bodyPr lIns="45000" rIns="23040" tIns="45000" bIns="23040" anchor="ctr"/>
          <a:p>
            <a:pPr algn="ctr">
              <a:lnSpc>
                <a:spcPct val="90000"/>
              </a:lnSpc>
            </a:pPr>
            <a:r>
              <a:rPr lang="ru-RU" sz="600">
                <a:solidFill>
                  <a:srgbClr val="ffffff"/>
                </a:solidFill>
                <a:latin typeface="Lucida Sans Unicode"/>
              </a:rPr>
              <a:t>Принятие решения об утверждении схемы расположения земельного участка</a:t>
            </a:r>
            <a:endParaRPr/>
          </a:p>
          <a:p>
            <a:pPr algn="ctr">
              <a:lnSpc>
                <a:spcPct val="90000"/>
              </a:lnSpc>
            </a:pPr>
            <a:r>
              <a:rPr lang="ru-RU" sz="600">
                <a:solidFill>
                  <a:srgbClr val="ffffff"/>
                </a:solidFill>
                <a:latin typeface="Lucida Sans Unicode"/>
              </a:rPr>
              <a:t>(30 дней)</a:t>
            </a:r>
            <a:endParaRPr/>
          </a:p>
        </p:txBody>
      </p:sp>
      <p:sp>
        <p:nvSpPr>
          <p:cNvPr id="247" name="CustomShape 14"/>
          <p:cNvSpPr/>
          <p:nvPr/>
        </p:nvSpPr>
        <p:spPr>
          <a:xfrm rot="21563400">
            <a:off x="3272400" y="2817000"/>
            <a:ext cx="254880" cy="305280"/>
          </a:xfrm>
          <a:prstGeom prst="rightArrow">
            <a:avLst>
              <a:gd name="adj1" fmla="val 60000"/>
              <a:gd name="adj2" fmla="val 50000"/>
            </a:avLst>
          </a:prstGeom>
          <a:solidFill>
            <a:srgbClr val="adcddb"/>
          </a:solidFill>
          <a:ln>
            <a:noFill/>
          </a:ln>
        </p:spPr>
      </p:sp>
      <p:sp>
        <p:nvSpPr>
          <p:cNvPr id="248" name="CustomShape 15"/>
          <p:cNvSpPr/>
          <p:nvPr/>
        </p:nvSpPr>
        <p:spPr>
          <a:xfrm>
            <a:off x="3634200" y="2700720"/>
            <a:ext cx="1232640" cy="520200"/>
          </a:xfrm>
          <a:prstGeom prst="roundRect">
            <a:avLst>
              <a:gd name="adj" fmla="val 10000"/>
            </a:avLst>
          </a:prstGeom>
          <a:solidFill>
            <a:srgbClr val="2da2bf"/>
          </a:solidFill>
          <a:ln w="55080">
            <a:solidFill>
              <a:srgbClr val="464646"/>
            </a:solidFill>
            <a:round/>
          </a:ln>
        </p:spPr>
        <p:txBody>
          <a:bodyPr lIns="38160" rIns="23040" tIns="38160" bIns="23040" anchor="ctr"/>
          <a:p>
            <a:pPr algn="ctr">
              <a:lnSpc>
                <a:spcPct val="90000"/>
              </a:lnSpc>
            </a:pPr>
            <a:r>
              <a:rPr lang="ru-RU" sz="600">
                <a:solidFill>
                  <a:srgbClr val="ffffff"/>
                </a:solidFill>
                <a:latin typeface="Lucida Sans Unicode"/>
              </a:rPr>
              <a:t>Выполнение кадастровых работ   </a:t>
            </a:r>
            <a:r>
              <a:rPr lang="ru-RU" sz="600">
                <a:solidFill>
                  <a:srgbClr val="2da2bf"/>
                </a:solidFill>
                <a:latin typeface="Lucida Sans Unicode"/>
              </a:rPr>
              <a:t>предварительном</a:t>
            </a:r>
            <a:r>
              <a:rPr lang="ru-RU" sz="600">
                <a:solidFill>
                  <a:srgbClr val="ffffff"/>
                </a:solidFill>
                <a:latin typeface="Lucida Sans Unicode"/>
              </a:rPr>
              <a:t> </a:t>
            </a:r>
            <a:endParaRPr/>
          </a:p>
        </p:txBody>
      </p:sp>
      <p:sp>
        <p:nvSpPr>
          <p:cNvPr id="249" name="CustomShape 16"/>
          <p:cNvSpPr/>
          <p:nvPr/>
        </p:nvSpPr>
        <p:spPr>
          <a:xfrm>
            <a:off x="4990680" y="2808000"/>
            <a:ext cx="261000" cy="305280"/>
          </a:xfrm>
          <a:prstGeom prst="rightArrow">
            <a:avLst>
              <a:gd name="adj1" fmla="val 60000"/>
              <a:gd name="adj2" fmla="val 50000"/>
            </a:avLst>
          </a:prstGeom>
          <a:solidFill>
            <a:srgbClr val="adcddb"/>
          </a:solidFill>
          <a:ln>
            <a:noFill/>
          </a:ln>
        </p:spPr>
      </p:sp>
      <p:sp>
        <p:nvSpPr>
          <p:cNvPr id="250" name="CustomShape 17"/>
          <p:cNvSpPr/>
          <p:nvPr/>
        </p:nvSpPr>
        <p:spPr>
          <a:xfrm>
            <a:off x="5360400" y="2521800"/>
            <a:ext cx="1232640" cy="878400"/>
          </a:xfrm>
          <a:prstGeom prst="roundRect">
            <a:avLst>
              <a:gd name="adj" fmla="val 10000"/>
            </a:avLst>
          </a:prstGeom>
          <a:solidFill>
            <a:srgbClr val="2da2bf"/>
          </a:solidFill>
          <a:ln w="55080">
            <a:solidFill>
              <a:srgbClr val="464646"/>
            </a:solidFill>
            <a:round/>
          </a:ln>
        </p:spPr>
        <p:txBody>
          <a:bodyPr lIns="48600" rIns="23040" tIns="48600" bIns="23040" anchor="ctr"/>
          <a:p>
            <a:pPr algn="ctr">
              <a:lnSpc>
                <a:spcPct val="90000"/>
              </a:lnSpc>
            </a:pPr>
            <a:endParaRPr/>
          </a:p>
          <a:p>
            <a:pPr algn="ctr">
              <a:lnSpc>
                <a:spcPct val="90000"/>
              </a:lnSpc>
            </a:pPr>
            <a:r>
              <a:rPr lang="ru-RU" sz="600">
                <a:solidFill>
                  <a:srgbClr val="ffffff"/>
                </a:solidFill>
                <a:latin typeface="Lucida Sans Unicode"/>
              </a:rPr>
              <a:t>Заключение соглашения о перераспределении земельных участков </a:t>
            </a:r>
            <a:endParaRPr/>
          </a:p>
          <a:p>
            <a:pPr algn="ctr">
              <a:lnSpc>
                <a:spcPct val="90000"/>
              </a:lnSpc>
            </a:pPr>
            <a:endParaRPr/>
          </a:p>
        </p:txBody>
      </p:sp>
      <p:sp>
        <p:nvSpPr>
          <p:cNvPr id="251" name="CustomShape 18"/>
          <p:cNvSpPr/>
          <p:nvPr/>
        </p:nvSpPr>
        <p:spPr>
          <a:xfrm>
            <a:off x="6716880" y="2808000"/>
            <a:ext cx="261000" cy="305280"/>
          </a:xfrm>
          <a:prstGeom prst="rightArrow">
            <a:avLst>
              <a:gd name="adj1" fmla="val 60000"/>
              <a:gd name="adj2" fmla="val 50000"/>
            </a:avLst>
          </a:prstGeom>
          <a:solidFill>
            <a:srgbClr val="adcddb"/>
          </a:solidFill>
          <a:ln>
            <a:noFill/>
          </a:ln>
        </p:spPr>
      </p:sp>
      <p:sp>
        <p:nvSpPr>
          <p:cNvPr id="252" name="CustomShape 19"/>
          <p:cNvSpPr/>
          <p:nvPr/>
        </p:nvSpPr>
        <p:spPr>
          <a:xfrm>
            <a:off x="7086960" y="2521800"/>
            <a:ext cx="1232640" cy="878400"/>
          </a:xfrm>
          <a:prstGeom prst="roundRect">
            <a:avLst>
              <a:gd name="adj" fmla="val 10000"/>
            </a:avLst>
          </a:prstGeom>
          <a:solidFill>
            <a:srgbClr val="2da2bf"/>
          </a:solidFill>
          <a:ln w="55080">
            <a:solidFill>
              <a:srgbClr val="464646"/>
            </a:solidFill>
            <a:round/>
          </a:ln>
        </p:spPr>
        <p:txBody>
          <a:bodyPr lIns="48600" rIns="23040" tIns="48600" bIns="23040" anchor="ctr"/>
          <a:p>
            <a:pPr algn="ctr">
              <a:lnSpc>
                <a:spcPct val="90000"/>
              </a:lnSpc>
            </a:pPr>
            <a:r>
              <a:rPr lang="ru-RU" sz="600">
                <a:solidFill>
                  <a:srgbClr val="ffffff"/>
                </a:solidFill>
                <a:latin typeface="Lucida Sans Unicode"/>
              </a:rPr>
              <a:t>Регистрация прав  </a:t>
            </a:r>
            <a:endParaRPr/>
          </a:p>
        </p:txBody>
      </p:sp>
      <p:sp>
        <p:nvSpPr>
          <p:cNvPr id="253" name="CustomShape 20"/>
          <p:cNvSpPr/>
          <p:nvPr/>
        </p:nvSpPr>
        <p:spPr>
          <a:xfrm>
            <a:off x="8443440" y="2808000"/>
            <a:ext cx="261000" cy="305280"/>
          </a:xfrm>
          <a:prstGeom prst="rightArrow">
            <a:avLst>
              <a:gd name="adj1" fmla="val 60000"/>
              <a:gd name="adj2" fmla="val 50000"/>
            </a:avLst>
          </a:prstGeom>
          <a:noFill/>
          <a:ln>
            <a:noFill/>
          </a:ln>
        </p:spPr>
      </p:sp>
      <p:sp>
        <p:nvSpPr>
          <p:cNvPr id="254" name="CustomShape 21"/>
          <p:cNvSpPr/>
          <p:nvPr/>
        </p:nvSpPr>
        <p:spPr>
          <a:xfrm>
            <a:off x="8813160" y="2521800"/>
            <a:ext cx="1232640" cy="878400"/>
          </a:xfrm>
          <a:prstGeom prst="roundRect">
            <a:avLst>
              <a:gd name="adj" fmla="val 10000"/>
            </a:avLst>
          </a:prstGeom>
          <a:noFill/>
          <a:ln w="55080">
            <a:noFill/>
          </a:ln>
        </p:spPr>
      </p:sp>
      <p:sp>
        <p:nvSpPr>
          <p:cNvPr id="255" name="CustomShape 22"/>
          <p:cNvSpPr/>
          <p:nvPr/>
        </p:nvSpPr>
        <p:spPr>
          <a:xfrm>
            <a:off x="10169640" y="2808000"/>
            <a:ext cx="261000" cy="305280"/>
          </a:xfrm>
          <a:prstGeom prst="rightArrow">
            <a:avLst>
              <a:gd name="adj1" fmla="val 60000"/>
              <a:gd name="adj2" fmla="val 50000"/>
            </a:avLst>
          </a:prstGeom>
          <a:noFill/>
          <a:ln>
            <a:noFill/>
          </a:ln>
        </p:spPr>
      </p:sp>
      <p:sp>
        <p:nvSpPr>
          <p:cNvPr id="256" name="CustomShape 23"/>
          <p:cNvSpPr/>
          <p:nvPr/>
        </p:nvSpPr>
        <p:spPr>
          <a:xfrm>
            <a:off x="10539720" y="2521800"/>
            <a:ext cx="1232640" cy="878400"/>
          </a:xfrm>
          <a:prstGeom prst="roundRect">
            <a:avLst>
              <a:gd name="adj" fmla="val 10000"/>
            </a:avLst>
          </a:prstGeom>
          <a:noFill/>
          <a:ln w="55080">
            <a:noFill/>
          </a:ln>
        </p:spPr>
      </p:sp>
    </p:spTree>
  </p:cSld>
  <p:timing>
    <p:tnLst>
      <p:par>
        <p:cTn id="37" dur="indefinite" restart="never" nodeType="tmRoot">
          <p:childTnLst>
            <p:seq>
              <p:cTn id="3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4716360" y="1773360"/>
            <a:ext cx="3742920" cy="516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89" name="CustomShape 2"/>
          <p:cNvSpPr/>
          <p:nvPr/>
        </p:nvSpPr>
        <p:spPr>
          <a:xfrm>
            <a:off x="539640" y="5229360"/>
            <a:ext cx="8229240" cy="1142640"/>
          </a:xfrm>
          <a:prstGeom prst="rect">
            <a:avLst/>
          </a:prstGeom>
          <a:noFill/>
          <a:ln>
            <a:noFill/>
          </a:ln>
        </p:spPr>
      </p:sp>
      <p:sp>
        <p:nvSpPr>
          <p:cNvPr id="90" name="CustomShape 3"/>
          <p:cNvSpPr/>
          <p:nvPr/>
        </p:nvSpPr>
        <p:spPr>
          <a:xfrm>
            <a:off x="755640" y="3357720"/>
            <a:ext cx="7705440" cy="479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just">
              <a:lnSpc>
                <a:spcPct val="13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  <a:ea typeface="Arial"/>
              </a:rPr>
              <a:t>.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graphicFrame>
        <p:nvGraphicFramePr>
          <p:cNvPr id="91" name="Table 4"/>
          <p:cNvGraphicFramePr/>
          <p:nvPr/>
        </p:nvGraphicFramePr>
        <p:xfrm>
          <a:off x="250920" y="47520"/>
          <a:ext cx="8416440" cy="6640200"/>
        </p:xfrm>
        <a:graphic>
          <a:graphicData uri="http://schemas.openxmlformats.org/drawingml/2006/table">
            <a:tbl>
              <a:tblPr/>
              <a:tblGrid>
                <a:gridCol w="218160"/>
                <a:gridCol w="3125160"/>
                <a:gridCol w="5073120"/>
              </a:tblGrid>
              <a:tr h="1341000">
                <a:tc>
                  <a:tcPr/>
                </a:tc>
                <a:tc>
                  <a:txBody>
                    <a:bodyPr lIns="91080" rIns="91080" tIns="45360" bIns="45360"/>
                    <a:p>
                      <a:pPr>
                        <a:lnSpc>
                          <a:spcPct val="100000"/>
                        </a:lnSpc>
                      </a:pPr>
                      <a:endParaRPr/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1" lang="ru-RU" sz="1000">
                          <a:solidFill>
                            <a:srgbClr val="000000"/>
                          </a:solidFill>
                          <a:latin typeface="Arial"/>
                        </a:rPr>
                        <a:t>Поручение Президента  РФ по итогам президиума Госсовета 9 октября 2012 года по земельным вопросам </a:t>
                      </a:r>
                      <a:endParaRPr/>
                    </a:p>
                  </a:txBody>
                  <a:tcPr/>
                </a:tc>
                <a:tc>
                  <a:txBody>
                    <a:bodyPr lIns="91080" rIns="91080" tIns="45360" bIns="45360"/>
                    <a:p>
                      <a:pPr algn="just">
                        <a:lnSpc>
                          <a:spcPct val="100000"/>
                        </a:lnSpc>
                      </a:pPr>
                      <a:endParaRPr/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/>
                        </a:rPr>
                        <a:t>установить возможность и порядок образования земельных участков гражданами и юридическими лицами за счет собственных средств из земель, находящихся в государственной или муниципальной собственности, предусмотрев обязанность органов государственной власти РФ и органов местного самоуправления выставлять такие земельные участки на торги в установленные сроки по заявлениям граждан и юридических лиц.</a:t>
                      </a:r>
                      <a:endParaRPr/>
                    </a:p>
                    <a:p>
                      <a:pPr algn="just">
                        <a:lnSpc>
                          <a:spcPct val="100000"/>
                        </a:lnSpc>
                      </a:pPr>
                      <a:endParaRPr/>
                    </a:p>
                  </a:txBody>
                  <a:tcPr/>
                </a:tc>
              </a:tr>
              <a:tr h="954000">
                <a:tc>
                  <a:tcPr/>
                </a:tc>
                <a:tc>
                  <a:txBody>
                    <a:bodyPr lIns="91080" rIns="91080" tIns="45360" bIns="45360"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1" lang="ru-RU" sz="1000">
                          <a:solidFill>
                            <a:srgbClr val="000000"/>
                          </a:solidFill>
                          <a:latin typeface="Arial"/>
                        </a:rPr>
                        <a:t>Поручение Президента РФ по итогам президиума  Госсовета 29 ноября 2012 года по Дальнему востоку </a:t>
                      </a:r>
                      <a:endParaRPr/>
                    </a:p>
                  </a:txBody>
                  <a:tcPr/>
                </a:tc>
                <a:tc>
                  <a:tcPr/>
                </a:tc>
              </a:tr>
              <a:tr h="1876320">
                <a:tc>
                  <a:tcPr/>
                </a:tc>
                <a:tc>
                  <a:txBody>
                    <a:bodyPr lIns="91080" rIns="91080" tIns="45360" bIns="45360"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1" lang="ru-RU" sz="1000">
                          <a:solidFill>
                            <a:srgbClr val="000000"/>
                          </a:solidFill>
                          <a:latin typeface="Arial"/>
                        </a:rPr>
                        <a:t>Послания Президента  РФ Федеральному Собранию РФ от 12 декабря 2013 г. </a:t>
                      </a:r>
                      <a:endParaRPr/>
                    </a:p>
                    <a:p>
                      <a:pPr algn="just">
                        <a:lnSpc>
                          <a:spcPct val="100000"/>
                        </a:lnSpc>
                      </a:pPr>
                      <a:endParaRPr/>
                    </a:p>
                  </a:txBody>
                  <a:tcPr/>
                </a:tc>
                <a:tc>
                  <a:txBody>
                    <a:bodyPr lIns="91080" rIns="91080" tIns="45360" bIns="45360"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/>
                        </a:rPr>
                        <a:t>обеспечить внесение в законодательство изменений, предусматривающих: упрощение процедуры предоставления земельных участков, находящихся в государственной или муниципальной собственности, для строительства; установление обязанности органов местного самоуправления выставлять свободные земельные участки на торги по прозрачным и четко регламентированным процедурам;</a:t>
                      </a:r>
                      <a:endParaRPr/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/>
                        </a:rPr>
                        <a:t>установление обязанности застройщика начинать строительство в установленные сроки, а также определение механизма прекращения прав застройщика на такие земельные участки в случае невыполнения им указанной обязанности.</a:t>
                      </a:r>
                      <a:endParaRPr/>
                    </a:p>
                  </a:txBody>
                  <a:tcPr/>
                </a:tc>
              </a:tr>
              <a:tr h="1005480">
                <a:tc>
                  <a:tcPr/>
                </a:tc>
                <a:tc>
                  <a:txBody>
                    <a:bodyPr lIns="91080" rIns="91080" tIns="45360" bIns="45360"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1" lang="ru-RU" sz="1000">
                          <a:solidFill>
                            <a:srgbClr val="000000"/>
                          </a:solidFill>
                          <a:latin typeface="Arial"/>
                        </a:rPr>
                        <a:t>Поручения Президента РФ по итогам Экономического совета 4 декабря 2013 г.</a:t>
                      </a:r>
                      <a:endParaRPr/>
                    </a:p>
                    <a:p>
                      <a:pPr algn="just">
                        <a:lnSpc>
                          <a:spcPct val="100000"/>
                        </a:lnSpc>
                      </a:pPr>
                      <a:endParaRPr/>
                    </a:p>
                  </a:txBody>
                  <a:tcPr/>
                </a:tc>
                <a:tc>
                  <a:txBody>
                    <a:bodyPr lIns="91080" rIns="91080" tIns="45360" bIns="45360"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/>
                        </a:rPr>
                        <a:t>ускорить внесение и принятие проекта федерального закона в части совершенствования порядка предоставления земельных участков, находящихся в государственной и муниципальной собственности</a:t>
                      </a:r>
                      <a:endParaRPr/>
                    </a:p>
                    <a:p>
                      <a:pPr algn="just">
                        <a:lnSpc>
                          <a:spcPct val="100000"/>
                        </a:lnSpc>
                      </a:pPr>
                      <a:endParaRPr/>
                    </a:p>
                    <a:p>
                      <a:pPr algn="just">
                        <a:lnSpc>
                          <a:spcPct val="100000"/>
                        </a:lnSpc>
                      </a:pPr>
                      <a:endParaRPr/>
                    </a:p>
                  </a:txBody>
                  <a:tcPr/>
                </a:tc>
              </a:tr>
              <a:tr h="1463400">
                <a:tc>
                  <a:tcPr/>
                </a:tc>
                <a:tc>
                  <a:txBody>
                    <a:bodyPr lIns="91080" rIns="91080" tIns="45360" bIns="45360"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1" lang="ru-RU" sz="1000">
                          <a:solidFill>
                            <a:srgbClr val="000000"/>
                          </a:solidFill>
                          <a:latin typeface="Arial"/>
                        </a:rPr>
                        <a:t>Дорожная карта «Совершенствование правового регулирования градостроительной деятельности и улучшение предпринимательского климата в сфере строительства»</a:t>
                      </a:r>
                      <a:endParaRPr/>
                    </a:p>
                    <a:p>
                      <a:pPr algn="just">
                        <a:lnSpc>
                          <a:spcPct val="100000"/>
                        </a:lnSpc>
                      </a:pPr>
                      <a:endParaRPr/>
                    </a:p>
                  </a:txBody>
                  <a:tcPr/>
                </a:tc>
                <a:tc>
                  <a:txBody>
                    <a:bodyPr lIns="91080" rIns="91080" tIns="45360" bIns="45360"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Arial"/>
                        </a:rPr>
                        <a:t>установление обязанности органов государственной власти и органов местного самоуправления проводить аукционы по предоставлению свободных земельных участков по заявлениям граждан и юридических лиц, установление административной ответственности за неисполнение либо ненадлежащее исполнение таков обязанности, установление обязанности по передаче земельных участков, находящихся в государственной собственности, в собственность муниципальных образований, 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CustomShape 1"/>
          <p:cNvSpPr/>
          <p:nvPr/>
        </p:nvSpPr>
        <p:spPr>
          <a:xfrm>
            <a:off x="468360" y="549360"/>
            <a:ext cx="8353080" cy="821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2400">
                <a:solidFill>
                  <a:srgbClr val="000000"/>
                </a:solidFill>
                <a:latin typeface="Calibri"/>
              </a:rPr>
              <a:t>Безвозмездная передача земельных участков  из федеральной собственности в муниципальную</a:t>
            </a:r>
            <a:endParaRPr/>
          </a:p>
        </p:txBody>
      </p:sp>
      <p:sp>
        <p:nvSpPr>
          <p:cNvPr id="258" name="CustomShape 2"/>
          <p:cNvSpPr/>
          <p:nvPr/>
        </p:nvSpPr>
        <p:spPr>
          <a:xfrm>
            <a:off x="395280" y="1714680"/>
            <a:ext cx="8353080" cy="5116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just"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alibri"/>
              </a:rPr>
              <a:t>Вводится </a:t>
            </a:r>
            <a:r>
              <a:rPr b="1" lang="ru-RU">
                <a:solidFill>
                  <a:srgbClr val="000000"/>
                </a:solidFill>
                <a:latin typeface="Calibri"/>
              </a:rPr>
              <a:t>обязанность безвозмездной передачи </a:t>
            </a:r>
            <a:r>
              <a:rPr lang="ru-RU">
                <a:solidFill>
                  <a:srgbClr val="000000"/>
                </a:solidFill>
                <a:latin typeface="Calibri"/>
              </a:rPr>
              <a:t>всех земельных  участков, находящихся в федеральной собственности, в муниципальную.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ru-RU" sz="1400">
                <a:solidFill>
                  <a:srgbClr val="000000"/>
                </a:solidFill>
                <a:latin typeface="Calibri"/>
              </a:rPr>
              <a:t>Не подлежат передаче участки</a:t>
            </a:r>
            <a:r>
              <a:rPr lang="ru-RU" sz="1400">
                <a:solidFill>
                  <a:srgbClr val="000000"/>
                </a:solidFill>
                <a:latin typeface="Calibri"/>
              </a:rPr>
              <a:t>: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400">
                <a:solidFill>
                  <a:srgbClr val="000000"/>
                </a:solidFill>
                <a:latin typeface="Calibri"/>
              </a:rPr>
              <a:t>предоставленные ОГВ,  ГКП, ГУП и ГУ,  Академиям наук,  если на них есть объекты недвижимости;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400">
                <a:solidFill>
                  <a:srgbClr val="000000"/>
                </a:solidFill>
                <a:latin typeface="Calibri"/>
              </a:rPr>
              <a:t>предоставленные ГКП, ГУП и ГУ из земель с/х назначения, которые используются надлежащим образом; 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400">
                <a:solidFill>
                  <a:srgbClr val="000000"/>
                </a:solidFill>
                <a:latin typeface="Calibri"/>
              </a:rPr>
              <a:t>в границах ООПТ, в лесном фонде, в  границах ОЭЗ;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400">
                <a:solidFill>
                  <a:srgbClr val="000000"/>
                </a:solidFill>
                <a:latin typeface="Calibri"/>
              </a:rPr>
              <a:t>зарезервированные для государственных нужд ;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400">
                <a:solidFill>
                  <a:srgbClr val="000000"/>
                </a:solidFill>
                <a:latin typeface="Calibri"/>
              </a:rPr>
              <a:t>занятые объектами государственного значения или предназначенные для их размещения ;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1400">
                <a:solidFill>
                  <a:srgbClr val="000000"/>
                </a:solidFill>
                <a:latin typeface="Calibri"/>
              </a:rPr>
              <a:t>по которым рассматривается вопрос о передаче Фонду РЖС.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alibri"/>
              </a:rPr>
              <a:t>Если участок подлежит передаче и при этом предоставлен  ОГВ, ГКП, ГУП, ГУ, Академии наук,  права таких органов и организаций прекращаются во внесудебном порядке одновременно с передачей.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39" dur="indefinite" restart="never" nodeType="tmRoot">
          <p:childTnLst>
            <p:seq>
              <p:cTn id="4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CustomShape 1"/>
          <p:cNvSpPr/>
          <p:nvPr/>
        </p:nvSpPr>
        <p:spPr>
          <a:xfrm>
            <a:off x="395280" y="549360"/>
            <a:ext cx="8353080" cy="821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2400">
                <a:solidFill>
                  <a:srgbClr val="000000"/>
                </a:solidFill>
                <a:latin typeface="Calibri"/>
              </a:rPr>
              <a:t>Меры по обеспечению использования земельных участков, предоставленных для строительства</a:t>
            </a:r>
            <a:endParaRPr/>
          </a:p>
        </p:txBody>
      </p:sp>
      <p:sp>
        <p:nvSpPr>
          <p:cNvPr id="260" name="CustomShape 2"/>
          <p:cNvSpPr/>
          <p:nvPr/>
        </p:nvSpPr>
        <p:spPr>
          <a:xfrm>
            <a:off x="539640" y="2133720"/>
            <a:ext cx="7919640" cy="2834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ru-RU" sz="2000">
                <a:solidFill>
                  <a:srgbClr val="000000"/>
                </a:solidFill>
                <a:latin typeface="Times New Roman"/>
              </a:rPr>
              <a:t>Предоставление земельных участков для строительства </a:t>
            </a:r>
            <a:r>
              <a:rPr lang="ru-RU" sz="2000" u="sng">
                <a:solidFill>
                  <a:srgbClr val="000000"/>
                </a:solidFill>
                <a:latin typeface="Times New Roman"/>
              </a:rPr>
              <a:t>исключительно в аренду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ru-RU" sz="2000">
                <a:solidFill>
                  <a:srgbClr val="000000"/>
                </a:solidFill>
                <a:latin typeface="Times New Roman"/>
              </a:rPr>
              <a:t>Установление федеральным законом  </a:t>
            </a:r>
            <a:r>
              <a:rPr lang="ru-RU" sz="2000" u="sng">
                <a:solidFill>
                  <a:srgbClr val="000000"/>
                </a:solidFill>
                <a:latin typeface="Times New Roman"/>
              </a:rPr>
              <a:t>предельных сроков аренды </a:t>
            </a:r>
            <a:r>
              <a:rPr lang="ru-RU" sz="2000">
                <a:solidFill>
                  <a:srgbClr val="000000"/>
                </a:solidFill>
                <a:latin typeface="Times New Roman"/>
              </a:rPr>
              <a:t>участка, предоставленного для строительства, без права продления 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ru-RU" sz="2000">
                <a:solidFill>
                  <a:srgbClr val="000000"/>
                </a:solidFill>
                <a:latin typeface="Times New Roman"/>
              </a:rPr>
              <a:t>Введение права органов власти </a:t>
            </a:r>
            <a:r>
              <a:rPr lang="ru-RU" sz="2000" u="sng">
                <a:solidFill>
                  <a:srgbClr val="000000"/>
                </a:solidFill>
                <a:latin typeface="Times New Roman"/>
              </a:rPr>
              <a:t>выставлять  недостроенные в установленные сроки  объекты на торги</a:t>
            </a:r>
            <a:r>
              <a:rPr lang="ru-RU" sz="2000">
                <a:solidFill>
                  <a:srgbClr val="000000"/>
                </a:solidFill>
                <a:latin typeface="Times New Roman"/>
              </a:rPr>
              <a:t>, с возмещением их стоимости бывшему собственнику </a:t>
            </a:r>
            <a:endParaRPr/>
          </a:p>
        </p:txBody>
      </p:sp>
    </p:spTree>
  </p:cSld>
  <p:timing>
    <p:tnLst>
      <p:par>
        <p:cTn id="41" dur="indefinite" restart="never" nodeType="tmRoot">
          <p:childTnLst>
            <p:seq>
              <p:cTn id="4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TextShape 1"/>
          <p:cNvSpPr txBox="1"/>
          <p:nvPr/>
        </p:nvSpPr>
        <p:spPr>
          <a:xfrm>
            <a:off x="8647200" y="6408000"/>
            <a:ext cx="365400" cy="36468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fld id="{4FF2B5C3-4C7C-4A37-A09B-28E5B569C487}" type="slidenum">
              <a:rPr lang="ru-RU" sz="1200">
                <a:solidFill>
                  <a:srgbClr val="898989"/>
                </a:solidFill>
                <a:latin typeface="Calibri"/>
              </a:rPr>
              <a:t>&lt;номер&gt;</a:t>
            </a:fld>
            <a:endParaRPr/>
          </a:p>
        </p:txBody>
      </p:sp>
      <p:sp>
        <p:nvSpPr>
          <p:cNvPr id="262" name="TextShape 2"/>
          <p:cNvSpPr txBox="1"/>
          <p:nvPr/>
        </p:nvSpPr>
        <p:spPr>
          <a:xfrm>
            <a:off x="586440" y="318240"/>
            <a:ext cx="7957800" cy="917280"/>
          </a:xfrm>
          <a:prstGeom prst="rect">
            <a:avLst/>
          </a:prstGeom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1" lang="ru-RU" sz="2400">
                <a:solidFill>
                  <a:srgbClr val="464646"/>
                </a:solidFill>
                <a:latin typeface="Lucida Sans Unicode"/>
              </a:rPr>
              <a:t> </a:t>
            </a:r>
            <a:r>
              <a:rPr b="1" lang="ru-RU">
                <a:solidFill>
                  <a:srgbClr val="464646"/>
                </a:solidFill>
                <a:latin typeface="Lucida Sans Unicode"/>
              </a:rPr>
              <a:t>Отчуждение объекта незавершенного строительства, расположенного на земельном участке, находящемся в государственной или муниципальной собственности, в связи с прекращением действия договора аренды такого земельного участка</a:t>
            </a:r>
            <a:endParaRPr/>
          </a:p>
        </p:txBody>
      </p:sp>
      <p:sp>
        <p:nvSpPr>
          <p:cNvPr id="263" name="CustomShape 3"/>
          <p:cNvSpPr/>
          <p:nvPr/>
        </p:nvSpPr>
        <p:spPr>
          <a:xfrm>
            <a:off x="403200" y="1772640"/>
            <a:ext cx="1152000" cy="8204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1200">
                <a:solidFill>
                  <a:srgbClr val="000000"/>
                </a:solidFill>
                <a:latin typeface="Calibri"/>
              </a:rPr>
              <a:t>Нарушение срока строительства объекта  </a:t>
            </a:r>
            <a:endParaRPr/>
          </a:p>
        </p:txBody>
      </p:sp>
      <p:sp>
        <p:nvSpPr>
          <p:cNvPr id="264" name="CustomShape 4"/>
          <p:cNvSpPr/>
          <p:nvPr/>
        </p:nvSpPr>
        <p:spPr>
          <a:xfrm>
            <a:off x="395280" y="2997000"/>
            <a:ext cx="8340480" cy="4535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just">
              <a:lnSpc>
                <a:spcPct val="100000"/>
              </a:lnSpc>
            </a:pPr>
            <a:r>
              <a:rPr lang="ru-RU" sz="1400">
                <a:solidFill>
                  <a:srgbClr val="000000"/>
                </a:solidFill>
                <a:latin typeface="Calibri"/>
              </a:rPr>
              <a:t>       </a:t>
            </a:r>
            <a:r>
              <a:rPr lang="ru-RU" sz="1400">
                <a:solidFill>
                  <a:srgbClr val="000000"/>
                </a:solidFill>
                <a:latin typeface="Calibri"/>
              </a:rPr>
              <a:t>Предоставление земельного участка в аренду для завершения строительства без торгов: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400">
                <a:solidFill>
                  <a:srgbClr val="000000"/>
                </a:solidFill>
                <a:latin typeface="Calibri"/>
              </a:rPr>
              <a:t>      </a:t>
            </a:r>
            <a:r>
              <a:rPr lang="ru-RU" sz="1400">
                <a:solidFill>
                  <a:srgbClr val="000000"/>
                </a:solidFill>
                <a:latin typeface="Calibri"/>
              </a:rPr>
              <a:t>-в случае, если уполномоченным органом в течение шести месяцев </a:t>
            </a:r>
            <a:r>
              <a:rPr b="1" lang="ru-RU" sz="1400" u="sng">
                <a:solidFill>
                  <a:srgbClr val="000000"/>
                </a:solidFill>
                <a:latin typeface="Calibri"/>
              </a:rPr>
              <a:t>не заявлено требование </a:t>
            </a:r>
            <a:r>
              <a:rPr lang="ru-RU" sz="1400">
                <a:solidFill>
                  <a:srgbClr val="000000"/>
                </a:solidFill>
                <a:latin typeface="Calibri"/>
              </a:rPr>
              <a:t>об изъятии этого объекта;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400">
                <a:solidFill>
                  <a:srgbClr val="000000"/>
                </a:solidFill>
                <a:latin typeface="Calibri"/>
              </a:rPr>
              <a:t>      </a:t>
            </a:r>
            <a:r>
              <a:rPr lang="ru-RU" sz="1400">
                <a:solidFill>
                  <a:srgbClr val="000000"/>
                </a:solidFill>
                <a:latin typeface="Calibri"/>
              </a:rPr>
              <a:t>- </a:t>
            </a:r>
            <a:r>
              <a:rPr b="1" lang="ru-RU" sz="1400" u="sng">
                <a:solidFill>
                  <a:srgbClr val="000000"/>
                </a:solidFill>
                <a:latin typeface="Calibri"/>
              </a:rPr>
              <a:t>судом отказано </a:t>
            </a:r>
            <a:r>
              <a:rPr lang="ru-RU" sz="1400">
                <a:solidFill>
                  <a:srgbClr val="000000"/>
                </a:solidFill>
                <a:latin typeface="Calibri"/>
              </a:rPr>
              <a:t>в удовлетворении данного требования;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400">
                <a:solidFill>
                  <a:srgbClr val="000000"/>
                </a:solidFill>
                <a:latin typeface="Calibri"/>
              </a:rPr>
              <a:t>      </a:t>
            </a:r>
            <a:r>
              <a:rPr lang="ru-RU" sz="1400">
                <a:solidFill>
                  <a:srgbClr val="000000"/>
                </a:solidFill>
                <a:latin typeface="Calibri"/>
              </a:rPr>
              <a:t>-  собственнику объекта незавершенного строительства, право собственности на который приобретено по результатам публичных торгов.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400">
                <a:solidFill>
                  <a:srgbClr val="000000"/>
                </a:solidFill>
                <a:latin typeface="Calibri"/>
              </a:rPr>
              <a:t>        </a:t>
            </a:r>
            <a:r>
              <a:rPr lang="ru-RU" sz="1400">
                <a:solidFill>
                  <a:srgbClr val="000000"/>
                </a:solidFill>
                <a:latin typeface="Calibri"/>
              </a:rPr>
              <a:t>Срок такого договора аренды з.у. устанавливается </a:t>
            </a:r>
            <a:r>
              <a:rPr b="1" lang="ru-RU" sz="1400" u="sng">
                <a:solidFill>
                  <a:srgbClr val="000000"/>
                </a:solidFill>
                <a:latin typeface="Calibri"/>
              </a:rPr>
              <a:t>до трех лет.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400">
                <a:solidFill>
                  <a:srgbClr val="000000"/>
                </a:solidFill>
                <a:latin typeface="Calibri"/>
              </a:rPr>
              <a:t>        </a:t>
            </a:r>
            <a:r>
              <a:rPr lang="ru-RU" sz="1400">
                <a:solidFill>
                  <a:srgbClr val="000000"/>
                </a:solidFill>
                <a:latin typeface="Calibri"/>
              </a:rPr>
              <a:t>Если публичные торги признаны несостоявшимися, такой объект может быть </a:t>
            </a:r>
            <a:r>
              <a:rPr b="1" lang="ru-RU" sz="1400" u="sng">
                <a:solidFill>
                  <a:srgbClr val="000000"/>
                </a:solidFill>
                <a:latin typeface="Calibri"/>
              </a:rPr>
              <a:t>приобретен в государственную или муниципальную </a:t>
            </a:r>
            <a:r>
              <a:rPr lang="ru-RU" sz="1400">
                <a:solidFill>
                  <a:srgbClr val="000000"/>
                </a:solidFill>
                <a:latin typeface="Calibri"/>
              </a:rPr>
              <a:t>собственность.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r>
              <a:rPr lang="ru-RU" sz="1400">
                <a:solidFill>
                  <a:srgbClr val="000000"/>
                </a:solidFill>
                <a:latin typeface="Calibri"/>
              </a:rPr>
              <a:t>          </a:t>
            </a:r>
            <a:r>
              <a:rPr lang="ru-RU" sz="1400">
                <a:solidFill>
                  <a:srgbClr val="000000"/>
                </a:solidFill>
                <a:latin typeface="Calibri"/>
              </a:rPr>
              <a:t>Средства, вырученные от продажи такого объекта </a:t>
            </a:r>
            <a:r>
              <a:rPr b="1" lang="ru-RU" sz="1400" u="sng">
                <a:solidFill>
                  <a:srgbClr val="000000"/>
                </a:solidFill>
                <a:latin typeface="Calibri"/>
              </a:rPr>
              <a:t>выплачиваются бывшему собственнику</a:t>
            </a:r>
            <a:r>
              <a:rPr lang="ru-RU" sz="1400">
                <a:solidFill>
                  <a:srgbClr val="000000"/>
                </a:solidFill>
                <a:latin typeface="Calibri"/>
              </a:rPr>
              <a:t> объекта за вычетом расходов на подготовку и проведение публичных торгов.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50000"/>
              </a:lnSpc>
            </a:pPr>
            <a:endParaRPr/>
          </a:p>
          <a:p>
            <a:pPr>
              <a:lnSpc>
                <a:spcPct val="15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265" name="CustomShape 5"/>
          <p:cNvSpPr/>
          <p:nvPr/>
        </p:nvSpPr>
        <p:spPr>
          <a:xfrm>
            <a:off x="1848240" y="1821600"/>
            <a:ext cx="1048680" cy="814320"/>
          </a:xfrm>
          <a:prstGeom prst="roundRect">
            <a:avLst>
              <a:gd name="adj" fmla="val 10000"/>
            </a:avLst>
          </a:prstGeom>
          <a:solidFill>
            <a:srgbClr val="2da2bf"/>
          </a:solidFill>
          <a:ln w="55080">
            <a:solidFill>
              <a:srgbClr val="464646"/>
            </a:solidFill>
            <a:round/>
          </a:ln>
        </p:spPr>
        <p:txBody>
          <a:bodyPr lIns="50400" rIns="26640" tIns="50400" bIns="26640" anchor="ctr"/>
          <a:p>
            <a:pPr algn="ctr">
              <a:lnSpc>
                <a:spcPct val="90000"/>
              </a:lnSpc>
            </a:pPr>
            <a:r>
              <a:rPr lang="ru-RU" sz="700">
                <a:solidFill>
                  <a:srgbClr val="ffffff"/>
                </a:solidFill>
                <a:latin typeface="Lucida Sans Unicode"/>
              </a:rPr>
              <a:t>Прекращение действия договора аренды земельного участка</a:t>
            </a:r>
            <a:endParaRPr/>
          </a:p>
        </p:txBody>
      </p:sp>
      <p:sp>
        <p:nvSpPr>
          <p:cNvPr id="266" name="CustomShape 6"/>
          <p:cNvSpPr/>
          <p:nvPr/>
        </p:nvSpPr>
        <p:spPr>
          <a:xfrm rot="21553200">
            <a:off x="2999160" y="2088360"/>
            <a:ext cx="216720" cy="259920"/>
          </a:xfrm>
          <a:prstGeom prst="rightArrow">
            <a:avLst>
              <a:gd name="adj1" fmla="val 60000"/>
              <a:gd name="adj2" fmla="val 50000"/>
            </a:avLst>
          </a:prstGeom>
          <a:solidFill>
            <a:srgbClr val="adcddb"/>
          </a:solidFill>
          <a:ln>
            <a:noFill/>
          </a:ln>
        </p:spPr>
      </p:sp>
      <p:sp>
        <p:nvSpPr>
          <p:cNvPr id="267" name="CustomShape 7"/>
          <p:cNvSpPr/>
          <p:nvPr/>
        </p:nvSpPr>
        <p:spPr>
          <a:xfrm>
            <a:off x="3306960" y="1733400"/>
            <a:ext cx="1048680" cy="950760"/>
          </a:xfrm>
          <a:prstGeom prst="roundRect">
            <a:avLst>
              <a:gd name="adj" fmla="val 10000"/>
            </a:avLst>
          </a:prstGeom>
          <a:solidFill>
            <a:srgbClr val="2da2bf"/>
          </a:solidFill>
          <a:ln w="55080">
            <a:solidFill>
              <a:srgbClr val="464646"/>
            </a:solidFill>
            <a:round/>
          </a:ln>
        </p:spPr>
        <p:txBody>
          <a:bodyPr lIns="54360" rIns="26640" tIns="54360" bIns="26640" anchor="ctr"/>
          <a:p>
            <a:pPr algn="ctr">
              <a:lnSpc>
                <a:spcPct val="90000"/>
              </a:lnSpc>
            </a:pPr>
            <a:r>
              <a:rPr lang="ru-RU" sz="700">
                <a:solidFill>
                  <a:srgbClr val="ffffff"/>
                </a:solidFill>
                <a:latin typeface="Lucida Sans Unicode"/>
              </a:rPr>
              <a:t>Изъятие объектов незавершенного строительства по решению суда   </a:t>
            </a:r>
            <a:r>
              <a:rPr lang="ru-RU" sz="700">
                <a:solidFill>
                  <a:srgbClr val="2da2bf"/>
                </a:solidFill>
                <a:latin typeface="Lucida Sans Unicode"/>
              </a:rPr>
              <a:t>предварительном</a:t>
            </a:r>
            <a:r>
              <a:rPr lang="ru-RU" sz="700">
                <a:solidFill>
                  <a:srgbClr val="ffffff"/>
                </a:solidFill>
                <a:latin typeface="Lucida Sans Unicode"/>
              </a:rPr>
              <a:t> </a:t>
            </a:r>
            <a:endParaRPr/>
          </a:p>
        </p:txBody>
      </p:sp>
      <p:sp>
        <p:nvSpPr>
          <p:cNvPr id="268" name="CustomShape 8"/>
          <p:cNvSpPr/>
          <p:nvPr/>
        </p:nvSpPr>
        <p:spPr>
          <a:xfrm>
            <a:off x="4460760" y="2079000"/>
            <a:ext cx="222120" cy="259920"/>
          </a:xfrm>
          <a:prstGeom prst="rightArrow">
            <a:avLst>
              <a:gd name="adj1" fmla="val 60000"/>
              <a:gd name="adj2" fmla="val 50000"/>
            </a:avLst>
          </a:prstGeom>
          <a:solidFill>
            <a:srgbClr val="adcddb"/>
          </a:solidFill>
          <a:ln>
            <a:noFill/>
          </a:ln>
        </p:spPr>
      </p:sp>
      <p:sp>
        <p:nvSpPr>
          <p:cNvPr id="269" name="CustomShape 9"/>
          <p:cNvSpPr/>
          <p:nvPr/>
        </p:nvSpPr>
        <p:spPr>
          <a:xfrm>
            <a:off x="4775400" y="1733400"/>
            <a:ext cx="1048680" cy="950760"/>
          </a:xfrm>
          <a:prstGeom prst="roundRect">
            <a:avLst>
              <a:gd name="adj" fmla="val 10000"/>
            </a:avLst>
          </a:prstGeom>
          <a:solidFill>
            <a:srgbClr val="2da2bf"/>
          </a:solidFill>
          <a:ln w="55080">
            <a:solidFill>
              <a:srgbClr val="464646"/>
            </a:solidFill>
            <a:round/>
          </a:ln>
        </p:spPr>
        <p:txBody>
          <a:bodyPr lIns="54360" rIns="26640" tIns="54360" bIns="26640" anchor="ctr"/>
          <a:p>
            <a:pPr algn="ctr">
              <a:lnSpc>
                <a:spcPct val="90000"/>
              </a:lnSpc>
            </a:pPr>
            <a:endParaRPr/>
          </a:p>
          <a:p>
            <a:pPr algn="ctr">
              <a:lnSpc>
                <a:spcPct val="90000"/>
              </a:lnSpc>
            </a:pPr>
            <a:r>
              <a:rPr lang="ru-RU" sz="700">
                <a:solidFill>
                  <a:srgbClr val="ffffff"/>
                </a:solidFill>
                <a:latin typeface="Lucida Sans Unicode"/>
              </a:rPr>
              <a:t>Продажа объекта незавершенного строительства с публичных торгов</a:t>
            </a:r>
            <a:endParaRPr/>
          </a:p>
          <a:p>
            <a:pPr algn="ctr">
              <a:lnSpc>
                <a:spcPct val="90000"/>
              </a:lnSpc>
            </a:pPr>
            <a:endParaRPr/>
          </a:p>
        </p:txBody>
      </p:sp>
      <p:sp>
        <p:nvSpPr>
          <p:cNvPr id="270" name="CustomShape 10"/>
          <p:cNvSpPr/>
          <p:nvPr/>
        </p:nvSpPr>
        <p:spPr>
          <a:xfrm>
            <a:off x="5929200" y="2079000"/>
            <a:ext cx="222120" cy="259920"/>
          </a:xfrm>
          <a:prstGeom prst="rightArrow">
            <a:avLst>
              <a:gd name="adj1" fmla="val 60000"/>
              <a:gd name="adj2" fmla="val 50000"/>
            </a:avLst>
          </a:prstGeom>
          <a:solidFill>
            <a:srgbClr val="adcddb"/>
          </a:solidFill>
          <a:ln>
            <a:noFill/>
          </a:ln>
        </p:spPr>
      </p:sp>
      <p:sp>
        <p:nvSpPr>
          <p:cNvPr id="271" name="CustomShape 11"/>
          <p:cNvSpPr/>
          <p:nvPr/>
        </p:nvSpPr>
        <p:spPr>
          <a:xfrm>
            <a:off x="6243840" y="1733400"/>
            <a:ext cx="1048680" cy="950760"/>
          </a:xfrm>
          <a:prstGeom prst="roundRect">
            <a:avLst>
              <a:gd name="adj" fmla="val 10000"/>
            </a:avLst>
          </a:prstGeom>
          <a:solidFill>
            <a:srgbClr val="2da2bf"/>
          </a:solidFill>
          <a:ln w="55080">
            <a:solidFill>
              <a:srgbClr val="464646"/>
            </a:solidFill>
            <a:round/>
          </a:ln>
        </p:spPr>
        <p:txBody>
          <a:bodyPr lIns="54360" rIns="26640" tIns="54360" bIns="26640" anchor="ctr"/>
          <a:p>
            <a:pPr algn="ctr">
              <a:lnSpc>
                <a:spcPct val="90000"/>
              </a:lnSpc>
            </a:pPr>
            <a:r>
              <a:rPr lang="ru-RU" sz="700">
                <a:solidFill>
                  <a:srgbClr val="ffffff"/>
                </a:solidFill>
                <a:latin typeface="Lucida Sans Unicode"/>
              </a:rPr>
              <a:t>Заключение договора аренды земельного участка для завершения строительства</a:t>
            </a:r>
            <a:endParaRPr/>
          </a:p>
        </p:txBody>
      </p:sp>
      <p:sp>
        <p:nvSpPr>
          <p:cNvPr id="272" name="CustomShape 12"/>
          <p:cNvSpPr/>
          <p:nvPr/>
        </p:nvSpPr>
        <p:spPr>
          <a:xfrm>
            <a:off x="7397640" y="2079000"/>
            <a:ext cx="222120" cy="259920"/>
          </a:xfrm>
          <a:prstGeom prst="rightArrow">
            <a:avLst>
              <a:gd name="adj1" fmla="val 60000"/>
              <a:gd name="adj2" fmla="val 50000"/>
            </a:avLst>
          </a:prstGeom>
          <a:solidFill>
            <a:srgbClr val="adcddb"/>
          </a:solidFill>
          <a:ln>
            <a:noFill/>
          </a:ln>
        </p:spPr>
      </p:sp>
      <p:sp>
        <p:nvSpPr>
          <p:cNvPr id="273" name="CustomShape 13"/>
          <p:cNvSpPr/>
          <p:nvPr/>
        </p:nvSpPr>
        <p:spPr>
          <a:xfrm>
            <a:off x="7712280" y="1733400"/>
            <a:ext cx="1048680" cy="950760"/>
          </a:xfrm>
          <a:prstGeom prst="roundRect">
            <a:avLst>
              <a:gd name="adj" fmla="val 10000"/>
            </a:avLst>
          </a:prstGeom>
          <a:solidFill>
            <a:srgbClr val="2da2bf"/>
          </a:solidFill>
          <a:ln w="55080">
            <a:solidFill>
              <a:srgbClr val="464646"/>
            </a:solidFill>
            <a:round/>
          </a:ln>
        </p:spPr>
        <p:txBody>
          <a:bodyPr lIns="54360" rIns="26640" tIns="54360" bIns="26640" anchor="ctr"/>
          <a:p>
            <a:pPr algn="ctr">
              <a:lnSpc>
                <a:spcPct val="90000"/>
              </a:lnSpc>
            </a:pPr>
            <a:r>
              <a:rPr lang="ru-RU" sz="700">
                <a:solidFill>
                  <a:srgbClr val="ffffff"/>
                </a:solidFill>
                <a:latin typeface="Lucida Sans Unicode"/>
              </a:rPr>
              <a:t>Регистрация прав  </a:t>
            </a:r>
            <a:endParaRPr/>
          </a:p>
        </p:txBody>
      </p:sp>
      <p:sp>
        <p:nvSpPr>
          <p:cNvPr id="274" name="CustomShape 14"/>
          <p:cNvSpPr/>
          <p:nvPr/>
        </p:nvSpPr>
        <p:spPr>
          <a:xfrm>
            <a:off x="8866080" y="2079000"/>
            <a:ext cx="222120" cy="259920"/>
          </a:xfrm>
          <a:prstGeom prst="rightArrow">
            <a:avLst>
              <a:gd name="adj1" fmla="val 60000"/>
              <a:gd name="adj2" fmla="val 50000"/>
            </a:avLst>
          </a:prstGeom>
          <a:noFill/>
          <a:ln>
            <a:noFill/>
          </a:ln>
        </p:spPr>
      </p:sp>
      <p:sp>
        <p:nvSpPr>
          <p:cNvPr id="275" name="CustomShape 15"/>
          <p:cNvSpPr/>
          <p:nvPr/>
        </p:nvSpPr>
        <p:spPr>
          <a:xfrm>
            <a:off x="9180720" y="1733400"/>
            <a:ext cx="1048680" cy="950760"/>
          </a:xfrm>
          <a:prstGeom prst="roundRect">
            <a:avLst>
              <a:gd name="adj" fmla="val 10000"/>
            </a:avLst>
          </a:prstGeom>
          <a:noFill/>
          <a:ln w="55080">
            <a:noFill/>
          </a:ln>
        </p:spPr>
      </p:sp>
      <p:sp>
        <p:nvSpPr>
          <p:cNvPr id="276" name="CustomShape 16"/>
          <p:cNvSpPr/>
          <p:nvPr/>
        </p:nvSpPr>
        <p:spPr>
          <a:xfrm>
            <a:off x="10334520" y="2079000"/>
            <a:ext cx="222120" cy="259920"/>
          </a:xfrm>
          <a:prstGeom prst="rightArrow">
            <a:avLst>
              <a:gd name="adj1" fmla="val 60000"/>
              <a:gd name="adj2" fmla="val 50000"/>
            </a:avLst>
          </a:prstGeom>
          <a:noFill/>
          <a:ln>
            <a:noFill/>
          </a:ln>
        </p:spPr>
      </p:sp>
      <p:sp>
        <p:nvSpPr>
          <p:cNvPr id="277" name="CustomShape 17"/>
          <p:cNvSpPr/>
          <p:nvPr/>
        </p:nvSpPr>
        <p:spPr>
          <a:xfrm>
            <a:off x="10649160" y="1733400"/>
            <a:ext cx="1048680" cy="950760"/>
          </a:xfrm>
          <a:prstGeom prst="roundRect">
            <a:avLst>
              <a:gd name="adj" fmla="val 10000"/>
            </a:avLst>
          </a:prstGeom>
          <a:noFill/>
          <a:ln w="55080">
            <a:noFill/>
          </a:ln>
        </p:spPr>
      </p:sp>
    </p:spTree>
  </p:cSld>
  <p:timing>
    <p:tnLst>
      <p:par>
        <p:cTn id="43" dur="indefinite" restart="never" nodeType="tmRoot">
          <p:childTnLst>
            <p:seq>
              <p:cTn id="4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TextShape 1"/>
          <p:cNvSpPr txBox="1"/>
          <p:nvPr/>
        </p:nvSpPr>
        <p:spPr>
          <a:xfrm>
            <a:off x="1043640" y="188640"/>
            <a:ext cx="7689600" cy="1142640"/>
          </a:xfrm>
          <a:prstGeom prst="rect">
            <a:avLst/>
          </a:prstGeom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>
                <a:solidFill>
                  <a:srgbClr val="464646"/>
                </a:solidFill>
                <a:latin typeface="Lucida Sans Unicode"/>
              </a:rPr>
              <a:t>Обмен земельного участка, находящегося в государственной или муниципальной собственности, на земельный участок, находящийся в частной собственности</a:t>
            </a:r>
            <a:endParaRPr/>
          </a:p>
        </p:txBody>
      </p:sp>
      <p:sp>
        <p:nvSpPr>
          <p:cNvPr id="279" name="TextShape 2"/>
          <p:cNvSpPr txBox="1"/>
          <p:nvPr/>
        </p:nvSpPr>
        <p:spPr>
          <a:xfrm>
            <a:off x="683640" y="5222160"/>
            <a:ext cx="7703640" cy="1367640"/>
          </a:xfrm>
          <a:prstGeom prst="rect">
            <a:avLst/>
          </a:prstGeom>
        </p:spPr>
        <p:txBody>
          <a:bodyPr lIns="90000" rIns="90000" tIns="45000" bIns="45000"/>
          <a:p>
            <a:pPr algn="just"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ru-RU">
                <a:solidFill>
                  <a:srgbClr val="000000"/>
                </a:solidFill>
                <a:latin typeface="Lucida Sans Unicode"/>
              </a:rPr>
              <a:t>            </a:t>
            </a:r>
            <a:r>
              <a:rPr lang="ru-RU" sz="2300">
                <a:solidFill>
                  <a:srgbClr val="000000"/>
                </a:solidFill>
                <a:latin typeface="Lucida Sans Unicode"/>
              </a:rPr>
              <a:t>Здания, сооружения, расположенные на земельных участках, также должны быть предметом этого договора мены.</a:t>
            </a:r>
            <a:endParaRPr/>
          </a:p>
          <a:p>
            <a:pPr algn="just"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ru-RU" sz="2300">
                <a:solidFill>
                  <a:srgbClr val="000000"/>
                </a:solidFill>
                <a:latin typeface="Lucida Sans Unicode"/>
              </a:rPr>
              <a:t>          </a:t>
            </a:r>
            <a:r>
              <a:rPr lang="ru-RU" sz="2300">
                <a:solidFill>
                  <a:srgbClr val="000000"/>
                </a:solidFill>
                <a:latin typeface="Lucida Sans Unicode"/>
              </a:rPr>
              <a:t>Различие видов разрешенного использования земельных участков не является препятствием для заключения договора мены.</a:t>
            </a:r>
            <a:endParaRPr/>
          </a:p>
          <a:p>
            <a:pPr algn="just"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ru-RU" sz="2300">
                <a:solidFill>
                  <a:srgbClr val="000000"/>
                </a:solidFill>
                <a:latin typeface="Lucida Sans Unicode"/>
              </a:rPr>
              <a:t>          </a:t>
            </a:r>
            <a:r>
              <a:rPr lang="ru-RU" sz="2300">
                <a:solidFill>
                  <a:srgbClr val="000000"/>
                </a:solidFill>
                <a:latin typeface="Lucida Sans Unicode"/>
              </a:rPr>
              <a:t>Земельные участки и расположенные на них объекты недвижимого имущества подлежат обязательной оценке.</a:t>
            </a:r>
            <a:endParaRPr/>
          </a:p>
          <a:p>
            <a:pPr algn="just"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ru-RU" sz="2300">
                <a:solidFill>
                  <a:srgbClr val="000000"/>
                </a:solidFill>
                <a:latin typeface="Lucida Sans Unicode"/>
              </a:rPr>
              <a:t>          </a:t>
            </a:r>
            <a:r>
              <a:rPr lang="ru-RU" sz="2300">
                <a:solidFill>
                  <a:srgbClr val="000000"/>
                </a:solidFill>
                <a:latin typeface="Lucida Sans Unicode"/>
              </a:rPr>
              <a:t>Цена обмениваемых земельных участков, в том числе с расположенными на них объектами недвижимого имущества</a:t>
            </a:r>
            <a:endParaRPr/>
          </a:p>
          <a:p>
            <a:pPr algn="just"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ru-RU" sz="2300">
                <a:solidFill>
                  <a:srgbClr val="000000"/>
                </a:solidFill>
                <a:latin typeface="Lucida Sans Unicode"/>
              </a:rPr>
              <a:t>должна быть равнозначной.</a:t>
            </a:r>
            <a:endParaRPr/>
          </a:p>
          <a:p>
            <a:pPr algn="just"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ru-RU" sz="2300">
                <a:solidFill>
                  <a:srgbClr val="000000"/>
                </a:solidFill>
                <a:latin typeface="Lucida Sans Unicode"/>
              </a:rPr>
              <a:t>          </a:t>
            </a:r>
            <a:r>
              <a:rPr lang="ru-RU" sz="2300">
                <a:solidFill>
                  <a:srgbClr val="000000"/>
                </a:solidFill>
                <a:latin typeface="Lucida Sans Unicode"/>
              </a:rPr>
              <a:t>С согласия собственника земельного участка по договору мены ему может быть передан в собственность земельный участок ниже выкупной цены изымаемого земельного участка, указанная разница возмещается в течение трех месяцев (в случае изъятия).</a:t>
            </a:r>
            <a:endParaRPr/>
          </a:p>
        </p:txBody>
      </p:sp>
      <p:sp>
        <p:nvSpPr>
          <p:cNvPr id="280" name="CustomShape 3"/>
          <p:cNvSpPr/>
          <p:nvPr/>
        </p:nvSpPr>
        <p:spPr>
          <a:xfrm>
            <a:off x="4253040" y="2969280"/>
            <a:ext cx="3960000" cy="1971720"/>
          </a:xfrm>
          <a:prstGeom prst="rect">
            <a:avLst/>
          </a:prstGeom>
          <a:gradFill>
            <a:gsLst>
              <a:gs pos="0">
                <a:srgbClr val="ffe4de"/>
              </a:gs>
              <a:gs pos="50000">
                <a:srgbClr val="ffab9b"/>
              </a:gs>
              <a:gs pos="100000">
                <a:srgbClr val="ffe4de"/>
              </a:gs>
            </a:gsLst>
            <a:lin ang="16200000"/>
          </a:gradFill>
          <a:ln w="9360">
            <a:solidFill>
              <a:srgbClr val="eb641b"/>
            </a:solidFill>
            <a:round/>
          </a:ln>
        </p:spPr>
        <p:txBody>
          <a:bodyPr lIns="90000" rIns="90000" tIns="45000" bIns="45000" anchor="ctr"/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Lucida Sans Unicode"/>
              </a:rPr>
              <a:t>          </a:t>
            </a:r>
            <a:r>
              <a:rPr lang="ru-RU" sz="1200">
                <a:solidFill>
                  <a:srgbClr val="000000"/>
                </a:solidFill>
                <a:latin typeface="Lucida Sans Unicode"/>
              </a:rPr>
              <a:t>2) земельного участка, находящегося в гос. или мун. собственности, на земельный участок, который находится в частной собственности и предназначен в соответствии с утвержденными проектом планировки территории и проектом межевания территории для размещения объекта </a:t>
            </a:r>
            <a:r>
              <a:rPr b="1" lang="ru-RU" sz="1200" u="sng">
                <a:solidFill>
                  <a:srgbClr val="000000"/>
                </a:solidFill>
                <a:latin typeface="Lucida Sans Unicode"/>
              </a:rPr>
              <a:t>социальной инфраструктуры</a:t>
            </a:r>
            <a:r>
              <a:rPr lang="ru-RU" sz="1200">
                <a:solidFill>
                  <a:srgbClr val="000000"/>
                </a:solidFill>
                <a:latin typeface="Lucida Sans Unicode"/>
              </a:rPr>
              <a:t>, объектов </a:t>
            </a:r>
            <a:r>
              <a:rPr b="1" lang="ru-RU" sz="1200" u="sng">
                <a:solidFill>
                  <a:srgbClr val="000000"/>
                </a:solidFill>
                <a:latin typeface="Lucida Sans Unicode"/>
              </a:rPr>
              <a:t>инженерной и транспортной инфраструктур </a:t>
            </a:r>
            <a:r>
              <a:rPr lang="ru-RU" sz="1200">
                <a:solidFill>
                  <a:srgbClr val="000000"/>
                </a:solidFill>
                <a:latin typeface="Lucida Sans Unicode"/>
              </a:rPr>
              <a:t>или на котором расположены указанные объекты.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sp>
        <p:nvSpPr>
          <p:cNvPr id="281" name="CustomShape 4"/>
          <p:cNvSpPr/>
          <p:nvPr/>
        </p:nvSpPr>
        <p:spPr>
          <a:xfrm>
            <a:off x="4253040" y="1541880"/>
            <a:ext cx="3960000" cy="1188000"/>
          </a:xfrm>
          <a:prstGeom prst="rect">
            <a:avLst/>
          </a:prstGeom>
          <a:gradFill>
            <a:gsLst>
              <a:gs pos="0">
                <a:srgbClr val="d7f1ff"/>
              </a:gs>
              <a:gs pos="50000">
                <a:srgbClr val="95d3ee"/>
              </a:gs>
              <a:gs pos="100000">
                <a:srgbClr val="d7f1ff"/>
              </a:gs>
            </a:gsLst>
            <a:lin ang="16200000"/>
          </a:gradFill>
          <a:ln w="9360">
            <a:solidFill>
              <a:srgbClr val="2da2bf"/>
            </a:solidFill>
            <a:round/>
          </a:ln>
        </p:spPr>
        <p:txBody>
          <a:bodyPr lIns="90000" rIns="90000" tIns="45000" bIns="45000" anchor="ctr"/>
          <a:p>
            <a:pPr algn="just">
              <a:lnSpc>
                <a:spcPct val="100000"/>
              </a:lnSpc>
            </a:pPr>
            <a:r>
              <a:rPr lang="ru-RU" sz="1000">
                <a:solidFill>
                  <a:srgbClr val="000000"/>
                </a:solidFill>
                <a:latin typeface="Lucida Sans Unicode"/>
              </a:rPr>
              <a:t>          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000">
                <a:solidFill>
                  <a:srgbClr val="000000"/>
                </a:solidFill>
                <a:latin typeface="Lucida Sans Unicode"/>
              </a:rPr>
              <a:t>           </a:t>
            </a:r>
            <a:r>
              <a:rPr lang="ru-RU" sz="1200">
                <a:solidFill>
                  <a:srgbClr val="000000"/>
                </a:solidFill>
                <a:latin typeface="Lucida Sans Unicode"/>
              </a:rPr>
              <a:t>1) земельного участка, находящегося в гос. или мун. собственности, на земельный участок, находящийся в частной собственности и изымаемый для государственных или муниципальных нужд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000">
                <a:solidFill>
                  <a:srgbClr val="000000"/>
                </a:solidFill>
                <a:latin typeface="Lucida Sans Unicode"/>
              </a:rPr>
              <a:t>         </a:t>
            </a:r>
            <a:endParaRPr/>
          </a:p>
        </p:txBody>
      </p:sp>
      <p:sp>
        <p:nvSpPr>
          <p:cNvPr id="282" name="CustomShape 5"/>
          <p:cNvSpPr/>
          <p:nvPr/>
        </p:nvSpPr>
        <p:spPr>
          <a:xfrm>
            <a:off x="683640" y="1953720"/>
            <a:ext cx="2448000" cy="2008440"/>
          </a:xfrm>
          <a:prstGeom prst="rect">
            <a:avLst/>
          </a:prstGeom>
          <a:gradFill>
            <a:gsLst>
              <a:gs pos="0">
                <a:srgbClr val="e3e3e3"/>
              </a:gs>
              <a:gs pos="50000">
                <a:srgbClr val="a7a7a7"/>
              </a:gs>
              <a:gs pos="100000">
                <a:srgbClr val="e3e3e3"/>
              </a:gs>
            </a:gsLst>
            <a:lin ang="16200000"/>
          </a:gradFill>
          <a:ln w="9360">
            <a:solidFill>
              <a:srgbClr val="000000"/>
            </a:solidFill>
            <a:round/>
          </a:ln>
        </p:spPr>
        <p:txBody>
          <a:bodyPr lIns="90000" rIns="90000" tIns="45000" bIns="45000"/>
          <a:p>
            <a:pPr algn="just">
              <a:lnSpc>
                <a:spcPct val="100000"/>
              </a:lnSpc>
            </a:pPr>
            <a:r>
              <a:rPr lang="ru-RU" sz="1400">
                <a:solidFill>
                  <a:srgbClr val="000000"/>
                </a:solidFill>
                <a:latin typeface="Arial"/>
              </a:rPr>
              <a:t>      </a:t>
            </a:r>
            <a:r>
              <a:rPr lang="ru-RU" sz="1400">
                <a:solidFill>
                  <a:srgbClr val="000000"/>
                </a:solidFill>
                <a:latin typeface="Arial"/>
              </a:rPr>
              <a:t>Обмен земельного участка, находящегося в государственной или муниципальной собственности, на земельный участок, находящийся в частной собственности, допускается при обмене:</a:t>
            </a:r>
            <a:endParaRPr/>
          </a:p>
        </p:txBody>
      </p:sp>
      <p:sp>
        <p:nvSpPr>
          <p:cNvPr id="283" name="CustomShape 6"/>
          <p:cNvSpPr/>
          <p:nvPr/>
        </p:nvSpPr>
        <p:spPr>
          <a:xfrm flipV="1">
            <a:off x="3276000" y="2203920"/>
            <a:ext cx="935640" cy="575640"/>
          </a:xfrm>
          <a:prstGeom prst="straightConnector1">
            <a:avLst/>
          </a:prstGeom>
          <a:noFill/>
          <a:ln w="9360">
            <a:solidFill>
              <a:srgbClr val="2da2bf"/>
            </a:solidFill>
            <a:round/>
            <a:tailEnd len="med" type="triangle" w="med"/>
          </a:ln>
        </p:spPr>
      </p:sp>
      <p:sp>
        <p:nvSpPr>
          <p:cNvPr id="284" name="CustomShape 7"/>
          <p:cNvSpPr/>
          <p:nvPr/>
        </p:nvSpPr>
        <p:spPr>
          <a:xfrm>
            <a:off x="3249000" y="3252960"/>
            <a:ext cx="977040" cy="431640"/>
          </a:xfrm>
          <a:prstGeom prst="straightConnector1">
            <a:avLst/>
          </a:prstGeom>
          <a:noFill/>
          <a:ln w="9360">
            <a:solidFill>
              <a:srgbClr val="2da2bf"/>
            </a:solidFill>
            <a:round/>
            <a:tailEnd len="med" type="triangle" w="med"/>
          </a:ln>
        </p:spPr>
      </p:sp>
    </p:spTree>
  </p:cSld>
  <p:timing>
    <p:tnLst>
      <p:par>
        <p:cTn id="45" dur="indefinite" restart="never" nodeType="tmRoot">
          <p:childTnLst>
            <p:seq>
              <p:cTn id="4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CustomShape 1"/>
          <p:cNvSpPr/>
          <p:nvPr/>
        </p:nvSpPr>
        <p:spPr>
          <a:xfrm>
            <a:off x="395280" y="549360"/>
            <a:ext cx="8353080" cy="821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2400">
                <a:solidFill>
                  <a:srgbClr val="000000"/>
                </a:solidFill>
                <a:latin typeface="Calibri"/>
              </a:rPr>
              <a:t>Расширение случаев бесплатного предоставления земельных участков гражданам</a:t>
            </a:r>
            <a:endParaRPr/>
          </a:p>
        </p:txBody>
      </p:sp>
      <p:sp>
        <p:nvSpPr>
          <p:cNvPr id="286" name="CustomShape 2"/>
          <p:cNvSpPr/>
          <p:nvPr/>
        </p:nvSpPr>
        <p:spPr>
          <a:xfrm>
            <a:off x="4788000" y="2060640"/>
            <a:ext cx="3671640" cy="3290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u="sng">
                <a:solidFill>
                  <a:srgbClr val="000000"/>
                </a:solidFill>
                <a:latin typeface="Calibri"/>
              </a:rPr>
              <a:t>Дополнение в законопроекте 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ru-RU">
                <a:solidFill>
                  <a:srgbClr val="000000"/>
                </a:solidFill>
                <a:latin typeface="Calibri"/>
              </a:rPr>
              <a:t>Гражданам для ИЖС, КФХ, ЛПХ в сельских поселениях, определенных законом субъекта (сельская местность), на срок до 6 лет  в безвозмездное пользование  с правом приобрести </a:t>
            </a:r>
            <a:r>
              <a:rPr b="1" lang="ru-RU">
                <a:solidFill>
                  <a:srgbClr val="000000"/>
                </a:solidFill>
                <a:latin typeface="Calibri"/>
              </a:rPr>
              <a:t>в собственность бесплатно </a:t>
            </a:r>
            <a:r>
              <a:rPr lang="ru-RU">
                <a:solidFill>
                  <a:srgbClr val="000000"/>
                </a:solidFill>
                <a:latin typeface="Calibri"/>
              </a:rPr>
              <a:t>по истечении этого срока. 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</p:txBody>
      </p:sp>
      <p:sp>
        <p:nvSpPr>
          <p:cNvPr id="287" name="CustomShape 3"/>
          <p:cNvSpPr/>
          <p:nvPr/>
        </p:nvSpPr>
        <p:spPr>
          <a:xfrm>
            <a:off x="684360" y="2049480"/>
            <a:ext cx="3742920" cy="3654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u="sng">
                <a:solidFill>
                  <a:srgbClr val="000000"/>
                </a:solidFill>
                <a:latin typeface="Calibri"/>
              </a:rPr>
              <a:t>Действующий перечень 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ru-RU">
                <a:solidFill>
                  <a:srgbClr val="000000"/>
                </a:solidFill>
                <a:latin typeface="Calibri"/>
              </a:rPr>
              <a:t>Многодетные семьи 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ru-RU">
                <a:solidFill>
                  <a:srgbClr val="000000"/>
                </a:solidFill>
                <a:latin typeface="Calibri"/>
              </a:rPr>
              <a:t>Герои труда, Полные кавалеры орденов славы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ru-RU">
                <a:solidFill>
                  <a:srgbClr val="000000"/>
                </a:solidFill>
                <a:latin typeface="Calibri"/>
              </a:rPr>
              <a:t>Категории граждан, в соответствии с законами субъектов РФ 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47" dur="indefinite" restart="never" nodeType="tmRoot">
          <p:childTnLst>
            <p:seq>
              <p:cTn id="4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CustomShape 1"/>
          <p:cNvSpPr/>
          <p:nvPr/>
        </p:nvSpPr>
        <p:spPr>
          <a:xfrm>
            <a:off x="468360" y="549360"/>
            <a:ext cx="8353080" cy="639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>
                <a:solidFill>
                  <a:srgbClr val="000000"/>
                </a:solidFill>
                <a:latin typeface="Calibri"/>
              </a:rPr>
              <a:t>Предоставление земельных участков, находящихся в государственной или муниципальной собственности для садоводства и огородничества</a:t>
            </a:r>
            <a:endParaRPr/>
          </a:p>
        </p:txBody>
      </p:sp>
      <p:sp>
        <p:nvSpPr>
          <p:cNvPr id="289" name="CustomShape 2"/>
          <p:cNvSpPr/>
          <p:nvPr/>
        </p:nvSpPr>
        <p:spPr>
          <a:xfrm>
            <a:off x="395280" y="1714680"/>
            <a:ext cx="8353080" cy="49028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just"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alibri"/>
              </a:rPr>
              <a:t>          </a:t>
            </a:r>
            <a:r>
              <a:rPr lang="ru-RU">
                <a:solidFill>
                  <a:srgbClr val="000000"/>
                </a:solidFill>
                <a:latin typeface="Calibri"/>
              </a:rPr>
              <a:t>Предоставление земельных участков некоммерческим организациям, созданным гражданами, для ведения огородничества или садоводства осуществляется на </a:t>
            </a:r>
            <a:r>
              <a:rPr b="1" lang="ru-RU">
                <a:solidFill>
                  <a:srgbClr val="000000"/>
                </a:solidFill>
                <a:latin typeface="Calibri"/>
              </a:rPr>
              <a:t>праве безвозмездного пользования </a:t>
            </a:r>
            <a:r>
              <a:rPr lang="ru-RU">
                <a:solidFill>
                  <a:srgbClr val="000000"/>
                </a:solidFill>
                <a:latin typeface="Calibri"/>
              </a:rPr>
              <a:t>на срок не более чем пять лет (статья 39.6 Земельного кодекса РФ)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ru-RU" sz="1400">
                <a:solidFill>
                  <a:srgbClr val="000000"/>
                </a:solidFill>
                <a:latin typeface="Calibri"/>
              </a:rPr>
              <a:t>           </a:t>
            </a:r>
            <a:r>
              <a:rPr lang="ru-RU" sz="1400">
                <a:solidFill>
                  <a:srgbClr val="000000"/>
                </a:solidFill>
                <a:latin typeface="Calibri"/>
              </a:rPr>
              <a:t>Земельные участки, образованные в соответствии с проектом межевания территории из земельного участка, предоставленного садоводческому, огородническому или дачному некоммерческому объединению, предоставляются членам такого объединения в соответствии с распределением образованных или образуемых земельных участков </a:t>
            </a:r>
            <a:r>
              <a:rPr b="1" lang="ru-RU" sz="1400">
                <a:solidFill>
                  <a:srgbClr val="000000"/>
                </a:solidFill>
                <a:latin typeface="Calibri"/>
              </a:rPr>
              <a:t>в собственность или аренду без проведения торгов</a:t>
            </a:r>
            <a:r>
              <a:rPr lang="ru-RU" sz="1400">
                <a:solidFill>
                  <a:srgbClr val="000000"/>
                </a:solidFill>
                <a:latin typeface="Calibri"/>
              </a:rPr>
              <a:t>. 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400">
                <a:solidFill>
                  <a:srgbClr val="000000"/>
                </a:solidFill>
                <a:latin typeface="Calibri"/>
              </a:rPr>
              <a:t>(статья 39.10 Земельного кодекса РФ, статья 14 Федерального закона № 66-ФЗ)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alibri"/>
              </a:rPr>
              <a:t>          </a:t>
            </a:r>
            <a:r>
              <a:rPr lang="ru-RU">
                <a:solidFill>
                  <a:srgbClr val="000000"/>
                </a:solidFill>
                <a:latin typeface="Calibri"/>
              </a:rPr>
              <a:t>Земельные участки, образованные в результате раздела земельного участка, предоставленного некоммерческой организации, и относящегося к имуществу общего пользования, предоставляются некоммерческой организации в собственность бесплатно (статья 39.5 Земельного кодекса РФ) 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400">
                <a:solidFill>
                  <a:srgbClr val="000000"/>
                </a:solidFill>
                <a:latin typeface="Calibri"/>
              </a:rPr>
              <a:t>           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400">
                <a:solidFill>
                  <a:srgbClr val="000000"/>
                </a:solidFill>
                <a:latin typeface="Calibri"/>
              </a:rPr>
              <a:t>             </a:t>
            </a:r>
            <a:r>
              <a:rPr lang="ru-RU" sz="1400">
                <a:solidFill>
                  <a:srgbClr val="000000"/>
                </a:solidFill>
                <a:latin typeface="Calibri"/>
              </a:rPr>
              <a:t>До 31 декабря 2020 года члены садоводческого, огороднического или дачного некоммерческого объединения граждан имеют право приобрести земельный участок, предназначенный для ведения садоводства в собственность бесплатно</a:t>
            </a:r>
            <a:r>
              <a:rPr lang="ru-RU">
                <a:solidFill>
                  <a:srgbClr val="000000"/>
                </a:solidFill>
                <a:latin typeface="Calibri"/>
              </a:rPr>
              <a:t> </a:t>
            </a:r>
            <a:r>
              <a:rPr lang="ru-RU" sz="1400">
                <a:solidFill>
                  <a:srgbClr val="000000"/>
                </a:solidFill>
                <a:latin typeface="Calibri"/>
              </a:rPr>
              <a:t>(статья 3 Федерального закона от 25 октября 2001 г. № 137-ФЗ)</a:t>
            </a:r>
            <a:endParaRPr/>
          </a:p>
        </p:txBody>
      </p:sp>
    </p:spTree>
  </p:cSld>
  <p:timing>
    <p:tnLst>
      <p:par>
        <p:cTn id="49" dur="indefinite" restart="never" nodeType="tmRoot">
          <p:childTnLst>
            <p:seq>
              <p:cTn id="5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CustomShape 1"/>
          <p:cNvSpPr/>
          <p:nvPr/>
        </p:nvSpPr>
        <p:spPr>
          <a:xfrm>
            <a:off x="4572000" y="1628640"/>
            <a:ext cx="3816000" cy="863280"/>
          </a:xfrm>
          <a:prstGeom prst="roundRect">
            <a:avLst>
              <a:gd name="adj" fmla="val 16667"/>
            </a:avLst>
          </a:prstGeom>
          <a:solidFill>
            <a:srgbClr val="2da2bf"/>
          </a:solidFill>
          <a:ln w="55080">
            <a:solidFill>
              <a:srgbClr val="464646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>
                <a:solidFill>
                  <a:srgbClr val="ffffff"/>
                </a:solidFill>
                <a:latin typeface="Lucida Sans Unicode"/>
              </a:rPr>
              <a:t>Без торгов (закрытый перечень) </a:t>
            </a:r>
            <a:endParaRPr/>
          </a:p>
        </p:txBody>
      </p:sp>
      <p:sp>
        <p:nvSpPr>
          <p:cNvPr id="291" name="CustomShape 2"/>
          <p:cNvSpPr/>
          <p:nvPr/>
        </p:nvSpPr>
        <p:spPr>
          <a:xfrm>
            <a:off x="395280" y="2492280"/>
            <a:ext cx="2520720" cy="668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1200">
                <a:solidFill>
                  <a:srgbClr val="000000"/>
                </a:solidFill>
                <a:latin typeface="Calibri"/>
              </a:rPr>
              <a:t>Общее правило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292" name="CustomShape 3"/>
          <p:cNvSpPr/>
          <p:nvPr/>
        </p:nvSpPr>
        <p:spPr>
          <a:xfrm>
            <a:off x="395280" y="1557360"/>
            <a:ext cx="2520720" cy="863280"/>
          </a:xfrm>
          <a:prstGeom prst="roundRect">
            <a:avLst>
              <a:gd name="adj" fmla="val 16667"/>
            </a:avLst>
          </a:prstGeom>
          <a:solidFill>
            <a:srgbClr val="2da2bf"/>
          </a:solidFill>
          <a:ln w="55080">
            <a:solidFill>
              <a:srgbClr val="464646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>
                <a:solidFill>
                  <a:srgbClr val="ffffff"/>
                </a:solidFill>
                <a:latin typeface="Lucida Sans Unicode"/>
              </a:rPr>
              <a:t>Аукцион </a:t>
            </a:r>
            <a:endParaRPr/>
          </a:p>
        </p:txBody>
      </p:sp>
      <p:sp>
        <p:nvSpPr>
          <p:cNvPr id="293" name="CustomShape 4"/>
          <p:cNvSpPr/>
          <p:nvPr/>
        </p:nvSpPr>
        <p:spPr>
          <a:xfrm>
            <a:off x="4500720" y="2708280"/>
            <a:ext cx="4176360" cy="34131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20000"/>
              </a:lnSpc>
              <a:buFont typeface="Arial"/>
              <a:buChar char="•"/>
            </a:pPr>
            <a:r>
              <a:rPr b="1" lang="ru-RU" sz="1400">
                <a:solidFill>
                  <a:srgbClr val="000000"/>
                </a:solidFill>
                <a:latin typeface="Calibri"/>
              </a:rPr>
              <a:t>В границах населенного пункта:</a:t>
            </a:r>
            <a:endParaRPr/>
          </a:p>
          <a:p>
            <a:pPr>
              <a:lnSpc>
                <a:spcPct val="120000"/>
              </a:lnSpc>
              <a:buFont typeface="Arial"/>
              <a:buChar char="•"/>
            </a:pPr>
            <a:r>
              <a:rPr lang="ru-RU" sz="1400">
                <a:solidFill>
                  <a:srgbClr val="000000"/>
                </a:solidFill>
                <a:latin typeface="Calibri"/>
              </a:rPr>
              <a:t>ведения садоводства;</a:t>
            </a:r>
            <a:endParaRPr/>
          </a:p>
          <a:p>
            <a:pPr>
              <a:lnSpc>
                <a:spcPct val="120000"/>
              </a:lnSpc>
              <a:buFont typeface="Arial"/>
              <a:buChar char="•"/>
            </a:pPr>
            <a:r>
              <a:rPr lang="ru-RU" sz="1400">
                <a:solidFill>
                  <a:srgbClr val="000000"/>
                </a:solidFill>
                <a:latin typeface="Calibri"/>
              </a:rPr>
              <a:t>ведения личного подсобного хозяйства в границах населенного пункта;</a:t>
            </a:r>
            <a:endParaRPr/>
          </a:p>
          <a:p>
            <a:pPr>
              <a:lnSpc>
                <a:spcPct val="120000"/>
              </a:lnSpc>
              <a:buFont typeface="Arial"/>
              <a:buChar char="•"/>
            </a:pPr>
            <a:r>
              <a:rPr lang="ru-RU" sz="1400">
                <a:solidFill>
                  <a:srgbClr val="000000"/>
                </a:solidFill>
                <a:latin typeface="Calibri"/>
              </a:rPr>
              <a:t>дачного хозяйства;</a:t>
            </a:r>
            <a:endParaRPr/>
          </a:p>
          <a:p>
            <a:pPr>
              <a:lnSpc>
                <a:spcPct val="120000"/>
              </a:lnSpc>
              <a:buFont typeface="Arial"/>
              <a:buChar char="•"/>
            </a:pPr>
            <a:r>
              <a:rPr lang="ru-RU" sz="1400">
                <a:solidFill>
                  <a:srgbClr val="000000"/>
                </a:solidFill>
                <a:latin typeface="Calibri"/>
              </a:rPr>
              <a:t>для осуществления крестьянским (фермерским) хозяйством его деятельности.</a:t>
            </a:r>
            <a:endParaRPr/>
          </a:p>
          <a:p>
            <a:pPr>
              <a:lnSpc>
                <a:spcPct val="120000"/>
              </a:lnSpc>
              <a:buFont typeface="Arial"/>
              <a:buChar char="•"/>
            </a:pPr>
            <a:r>
              <a:rPr b="1" lang="ru-RU" sz="1400">
                <a:solidFill>
                  <a:srgbClr val="000000"/>
                </a:solidFill>
                <a:latin typeface="Calibri"/>
              </a:rPr>
              <a:t>За границами населенного пункта:</a:t>
            </a:r>
            <a:endParaRPr/>
          </a:p>
          <a:p>
            <a:pPr>
              <a:lnSpc>
                <a:spcPct val="120000"/>
              </a:lnSpc>
              <a:buFont typeface="Arial"/>
              <a:buChar char="•"/>
            </a:pPr>
            <a:r>
              <a:rPr lang="ru-RU" sz="1400">
                <a:solidFill>
                  <a:srgbClr val="000000"/>
                </a:solidFill>
                <a:latin typeface="Calibri"/>
              </a:rPr>
              <a:t>для сенокошения;</a:t>
            </a:r>
            <a:endParaRPr/>
          </a:p>
          <a:p>
            <a:pPr>
              <a:lnSpc>
                <a:spcPct val="120000"/>
              </a:lnSpc>
              <a:buFont typeface="Arial"/>
              <a:buChar char="•"/>
            </a:pPr>
            <a:r>
              <a:rPr lang="ru-RU" sz="1400">
                <a:solidFill>
                  <a:srgbClr val="000000"/>
                </a:solidFill>
                <a:latin typeface="Calibri"/>
              </a:rPr>
              <a:t>выпаса сельскохозяйственных животных;</a:t>
            </a:r>
            <a:endParaRPr/>
          </a:p>
          <a:p>
            <a:pPr>
              <a:lnSpc>
                <a:spcPct val="120000"/>
              </a:lnSpc>
              <a:buFont typeface="Arial"/>
              <a:buChar char="•"/>
            </a:pPr>
            <a:r>
              <a:rPr lang="ru-RU" sz="1400">
                <a:solidFill>
                  <a:srgbClr val="000000"/>
                </a:solidFill>
                <a:latin typeface="Calibri"/>
              </a:rPr>
              <a:t>ведения огородничества;</a:t>
            </a:r>
            <a:endParaRPr/>
          </a:p>
          <a:p>
            <a:pPr>
              <a:lnSpc>
                <a:spcPct val="120000"/>
              </a:lnSpc>
              <a:buFont typeface="Arial"/>
              <a:buChar char="•"/>
            </a:pPr>
            <a:r>
              <a:rPr lang="ru-RU" sz="1400">
                <a:solidFill>
                  <a:srgbClr val="000000"/>
                </a:solidFill>
                <a:latin typeface="Calibri"/>
              </a:rPr>
              <a:t>ведения личного подсобного хозяйства за границами населенного пункта</a:t>
            </a:r>
            <a:endParaRPr/>
          </a:p>
        </p:txBody>
      </p:sp>
      <p:sp>
        <p:nvSpPr>
          <p:cNvPr id="294" name="CustomShape 5"/>
          <p:cNvSpPr/>
          <p:nvPr/>
        </p:nvSpPr>
        <p:spPr>
          <a:xfrm>
            <a:off x="395280" y="404640"/>
            <a:ext cx="8353080" cy="700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2000">
                <a:solidFill>
                  <a:srgbClr val="000000"/>
                </a:solidFill>
                <a:latin typeface="Calibri"/>
              </a:rPr>
              <a:t>Предоставление гражданам земельных участков, находящихся в государственной или муниципальной собственности в аренду</a:t>
            </a:r>
            <a:endParaRPr/>
          </a:p>
        </p:txBody>
      </p:sp>
    </p:spTree>
  </p:cSld>
  <p:timing>
    <p:tnLst>
      <p:par>
        <p:cTn id="51" dur="indefinite" restart="never" nodeType="tmRoot">
          <p:childTnLst>
            <p:seq>
              <p:cTn id="5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CustomShape 1"/>
          <p:cNvSpPr/>
          <p:nvPr/>
        </p:nvSpPr>
        <p:spPr>
          <a:xfrm>
            <a:off x="468360" y="549360"/>
            <a:ext cx="8353080" cy="639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>
                <a:solidFill>
                  <a:srgbClr val="000000"/>
                </a:solidFill>
                <a:latin typeface="Calibri"/>
              </a:rPr>
              <a:t>Предоставление земельных участков, находящихся в государственной или муниципальной собственности для садоводства и огородничества</a:t>
            </a:r>
            <a:endParaRPr/>
          </a:p>
        </p:txBody>
      </p:sp>
      <p:sp>
        <p:nvSpPr>
          <p:cNvPr id="296" name="CustomShape 2"/>
          <p:cNvSpPr/>
          <p:nvPr/>
        </p:nvSpPr>
        <p:spPr>
          <a:xfrm>
            <a:off x="395280" y="1413000"/>
            <a:ext cx="8353080" cy="51127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just">
              <a:lnSpc>
                <a:spcPct val="100000"/>
              </a:lnSpc>
            </a:pPr>
            <a:r>
              <a:rPr lang="ru-RU" sz="1600">
                <a:solidFill>
                  <a:srgbClr val="000000"/>
                </a:solidFill>
                <a:latin typeface="Calibri"/>
              </a:rPr>
              <a:t>          </a:t>
            </a:r>
            <a:r>
              <a:rPr lang="ru-RU" sz="1600">
                <a:solidFill>
                  <a:srgbClr val="000000"/>
                </a:solidFill>
                <a:latin typeface="Calibri"/>
              </a:rPr>
              <a:t>Предельный размер земельного участка, который может быть предоставлен в безвозмездное пользование садоводческому или огородническому некоммерческому объединению, </a:t>
            </a:r>
            <a:r>
              <a:rPr b="1" lang="ru-RU" sz="1600">
                <a:solidFill>
                  <a:srgbClr val="000000"/>
                </a:solidFill>
                <a:latin typeface="Calibri"/>
              </a:rPr>
              <a:t>не может превышать площадь</a:t>
            </a:r>
            <a:r>
              <a:rPr lang="ru-RU" sz="1600">
                <a:solidFill>
                  <a:srgbClr val="000000"/>
                </a:solidFill>
                <a:latin typeface="Calibri"/>
              </a:rPr>
              <a:t>, рассчитанную как сумма площади садовых или огородных земельных участков и площади земельных участков, подлежащих отнесению к имуществу общего пользования (статья 14 Федерального закона № 66-ФЗ )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ru-RU" sz="1400">
                <a:solidFill>
                  <a:srgbClr val="000000"/>
                </a:solidFill>
                <a:latin typeface="Calibri"/>
              </a:rPr>
              <a:t>         </a:t>
            </a:r>
            <a:r>
              <a:rPr lang="ru-RU" sz="1400">
                <a:solidFill>
                  <a:srgbClr val="000000"/>
                </a:solidFill>
                <a:latin typeface="Calibri"/>
              </a:rPr>
              <a:t>В целях определения предельного размера земельного участка, который находится в государственной или муниципальной собственности и может быть предоставлен в безвозмездное пользование садоводческому или огородническому некоммерческому объединению, площадь садовых или огородных земельных участков, которые будут образованы для предоставления членам садоводческого или огороднического некоммерческого объединения, </a:t>
            </a:r>
            <a:r>
              <a:rPr b="1" lang="ru-RU" sz="1400">
                <a:solidFill>
                  <a:srgbClr val="000000"/>
                </a:solidFill>
                <a:latin typeface="Calibri"/>
              </a:rPr>
              <a:t>определяется как произведение количества членов </a:t>
            </a:r>
            <a:r>
              <a:rPr lang="ru-RU" sz="1400">
                <a:solidFill>
                  <a:srgbClr val="000000"/>
                </a:solidFill>
                <a:latin typeface="Calibri"/>
              </a:rPr>
              <a:t>указанного объединения и установленного предельного максимального размера таких земельных участков. Площадь земельных участков, подлежащих отнесению к имуществу общего пользования, определяется в размере двадцати пяти процентов площади садовых или огородных земельных участков (статья 14 Федерального закона № 66-ФЗ ).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r>
              <a:rPr lang="ru-RU" sz="1400">
                <a:solidFill>
                  <a:srgbClr val="000000"/>
                </a:solidFill>
                <a:latin typeface="Calibri"/>
              </a:rPr>
              <a:t>          </a:t>
            </a:r>
            <a:r>
              <a:rPr lang="ru-RU" sz="1400">
                <a:solidFill>
                  <a:srgbClr val="000000"/>
                </a:solidFill>
                <a:latin typeface="Calibri"/>
              </a:rPr>
              <a:t>Распределение образованных или образуемых земельных участков между членами садоводческого, огороднического или дачного некоммерческого объединения, </a:t>
            </a:r>
            <a:r>
              <a:rPr b="1" lang="ru-RU" sz="1400">
                <a:solidFill>
                  <a:srgbClr val="000000"/>
                </a:solidFill>
                <a:latin typeface="Calibri"/>
              </a:rPr>
              <a:t>осуществляется на основании решения </a:t>
            </a:r>
            <a:r>
              <a:rPr lang="ru-RU" sz="1400">
                <a:solidFill>
                  <a:srgbClr val="000000"/>
                </a:solidFill>
                <a:latin typeface="Calibri"/>
              </a:rPr>
              <a:t>общего собрания членов соответствующего объединения.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Calibri"/>
              </a:rPr>
              <a:t>           </a:t>
            </a:r>
            <a:r>
              <a:rPr lang="ru-RU" sz="1200">
                <a:solidFill>
                  <a:srgbClr val="000000"/>
                </a:solidFill>
                <a:latin typeface="Calibri"/>
              </a:rPr>
              <a:t>Организация территории огороднического некоммерческого объединения, раздел земельного участка, предоставленного соответствующему объединению, осуществляются на основании проекта межевания территории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53" dur="indefinite" restart="never" nodeType="tmRoot">
          <p:childTnLst>
            <p:seq>
              <p:cTn id="5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TextShape 1"/>
          <p:cNvSpPr txBox="1"/>
          <p:nvPr/>
        </p:nvSpPr>
        <p:spPr>
          <a:xfrm>
            <a:off x="457200" y="1481400"/>
            <a:ext cx="8229240" cy="4525560"/>
          </a:xfrm>
          <a:prstGeom prst="rect">
            <a:avLst/>
          </a:prstGeom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ru-RU" sz="2800">
                <a:solidFill>
                  <a:srgbClr val="000000"/>
                </a:solidFill>
                <a:latin typeface="Arial"/>
              </a:rPr>
              <a:t>Спасибо за внимание!</a:t>
            </a:r>
            <a:endParaRPr/>
          </a:p>
        </p:txBody>
      </p:sp>
    </p:spTree>
  </p:cSld>
  <p:timing>
    <p:tnLst>
      <p:par>
        <p:cTn id="55" dur="indefinite" restart="never" nodeType="tmRoot">
          <p:childTnLst>
            <p:seq>
              <p:cTn id="5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1043640" y="188640"/>
            <a:ext cx="7689600" cy="1367640"/>
          </a:xfrm>
          <a:prstGeom prst="rect">
            <a:avLst/>
          </a:prstGeom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2000">
                <a:solidFill>
                  <a:srgbClr val="464646"/>
                </a:solidFill>
                <a:latin typeface="Lucida Sans Unicode"/>
              </a:rPr>
              <a:t>Цели Федерального закона </a:t>
            </a:r>
            <a:r>
              <a:rPr b="1" lang="ru-RU" sz="2000">
                <a:solidFill>
                  <a:srgbClr val="464646"/>
                </a:solidFill>
                <a:latin typeface="Lucida Sans Unicode"/>
              </a:rPr>
              <a:t>
</a:t>
            </a:r>
            <a:r>
              <a:rPr b="1" lang="ru-RU" sz="2000">
                <a:solidFill>
                  <a:srgbClr val="464646"/>
                </a:solidFill>
                <a:latin typeface="Lucida Sans Unicode"/>
              </a:rPr>
              <a:t>от 23.06.2014 № 171-ФЗ «О внесении изменений</a:t>
            </a:r>
            <a:r>
              <a:rPr b="1" lang="ru-RU" sz="2000">
                <a:solidFill>
                  <a:srgbClr val="464646"/>
                </a:solidFill>
                <a:latin typeface="Lucida Sans Unicode"/>
              </a:rPr>
              <a:t>
</a:t>
            </a:r>
            <a:r>
              <a:rPr b="1" lang="ru-RU" sz="2000">
                <a:solidFill>
                  <a:srgbClr val="464646"/>
                </a:solidFill>
                <a:latin typeface="Lucida Sans Unicode"/>
              </a:rPr>
              <a:t>в Земельный кодекс Российской Федерации и отдельные</a:t>
            </a:r>
            <a:r>
              <a:rPr b="1" lang="ru-RU" sz="2000">
                <a:solidFill>
                  <a:srgbClr val="464646"/>
                </a:solidFill>
                <a:latin typeface="Lucida Sans Unicode"/>
              </a:rPr>
              <a:t>
</a:t>
            </a:r>
            <a:r>
              <a:rPr b="1" lang="ru-RU" sz="2000">
                <a:solidFill>
                  <a:srgbClr val="464646"/>
                </a:solidFill>
                <a:latin typeface="Lucida Sans Unicode"/>
              </a:rPr>
              <a:t>законодательные акты Российской Федерации»</a:t>
            </a:r>
            <a:endParaRPr/>
          </a:p>
        </p:txBody>
      </p:sp>
      <p:sp>
        <p:nvSpPr>
          <p:cNvPr id="93" name="TextShape 2"/>
          <p:cNvSpPr txBox="1"/>
          <p:nvPr/>
        </p:nvSpPr>
        <p:spPr>
          <a:xfrm>
            <a:off x="755640" y="1484640"/>
            <a:ext cx="7703640" cy="4897080"/>
          </a:xfrm>
          <a:prstGeom prst="rect">
            <a:avLst/>
          </a:prstGeom>
        </p:spPr>
        <p:txBody>
          <a:bodyPr lIns="90000" rIns="90000" tIns="45000" bIns="45000"/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ru-RU" sz="2000">
                <a:solidFill>
                  <a:srgbClr val="000000"/>
                </a:solidFill>
                <a:latin typeface="Lucida Sans Unicode"/>
              </a:rPr>
              <a:t>Упрощение порядка предоставления земельных участков</a:t>
            </a:r>
            <a:endParaRPr/>
          </a:p>
          <a:p>
            <a:pPr algn="just"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ru-RU" sz="2000">
                <a:solidFill>
                  <a:srgbClr val="000000"/>
                </a:solidFill>
                <a:latin typeface="Lucida Sans Unicode"/>
              </a:rPr>
              <a:t>Вовлечение земельных участков в гражданский оборот  </a:t>
            </a:r>
            <a:endParaRPr/>
          </a:p>
          <a:p>
            <a:pPr algn="just"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ru-RU" sz="2000">
                <a:solidFill>
                  <a:srgbClr val="000000"/>
                </a:solidFill>
                <a:latin typeface="Lucida Sans Unicode"/>
              </a:rPr>
              <a:t>Установление взаимосвязи земельного законодательства с градостроительным законодательством</a:t>
            </a:r>
            <a:endParaRPr/>
          </a:p>
          <a:p>
            <a:pPr algn="just"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ru-RU" sz="2000">
                <a:solidFill>
                  <a:srgbClr val="000000"/>
                </a:solidFill>
                <a:latin typeface="Lucida Sans Unicode"/>
              </a:rPr>
              <a:t>Установление запрета на предоставление земельных участков без проведения торгов, за исключением закрытого перечня случаев, указанных в законе</a:t>
            </a:r>
            <a:endParaRPr/>
          </a:p>
          <a:p>
            <a:pPr algn="just"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ru-RU" sz="2000">
                <a:solidFill>
                  <a:srgbClr val="000000"/>
                </a:solidFill>
                <a:latin typeface="Lucida Sans Unicode"/>
              </a:rPr>
              <a:t>Установление обязанности органов государственной власти и органов местного самоуправления выставлять свободные земельные участки на торги по заявлениям граждан и юридических лиц</a:t>
            </a:r>
            <a:endParaRPr/>
          </a:p>
          <a:p>
            <a:pPr algn="just"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ru-RU" sz="1200">
                <a:solidFill>
                  <a:srgbClr val="000000"/>
                </a:solidFill>
                <a:latin typeface="Lucida Sans Unicode"/>
              </a:rPr>
              <a:t>         </a:t>
            </a:r>
            <a:r>
              <a:rPr lang="ru-RU" sz="1200">
                <a:solidFill>
                  <a:srgbClr val="000000"/>
                </a:solidFill>
                <a:latin typeface="Lucida Sans Unicode"/>
              </a:rPr>
              <a:t>В целях реализации федерального закона требуется принять:</a:t>
            </a:r>
            <a:endParaRPr/>
          </a:p>
          <a:p>
            <a:pPr algn="just"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ru-RU" sz="1200">
                <a:solidFill>
                  <a:srgbClr val="000000"/>
                </a:solidFill>
                <a:latin typeface="Lucida Sans Unicode"/>
              </a:rPr>
              <a:t>          </a:t>
            </a:r>
            <a:r>
              <a:rPr lang="ru-RU" sz="1200">
                <a:solidFill>
                  <a:srgbClr val="000000"/>
                </a:solidFill>
                <a:latin typeface="Lucida Sans Unicode"/>
              </a:rPr>
              <a:t>15 постановлений Правительства РФ</a:t>
            </a:r>
            <a:endParaRPr/>
          </a:p>
          <a:p>
            <a:pPr algn="just"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ru-RU" sz="1200">
                <a:solidFill>
                  <a:srgbClr val="000000"/>
                </a:solidFill>
                <a:latin typeface="Lucida Sans Unicode"/>
              </a:rPr>
              <a:t>         </a:t>
            </a:r>
            <a:r>
              <a:rPr lang="ru-RU" sz="1200">
                <a:solidFill>
                  <a:srgbClr val="000000"/>
                </a:solidFill>
                <a:latin typeface="Lucida Sans Unicode"/>
              </a:rPr>
              <a:t>11 подзаконных актов</a:t>
            </a:r>
            <a:endParaRPr/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827640" y="188640"/>
            <a:ext cx="7689600" cy="1142640"/>
          </a:xfrm>
          <a:prstGeom prst="rect">
            <a:avLst/>
          </a:prstGeom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2400">
                <a:solidFill>
                  <a:srgbClr val="464646"/>
                </a:solidFill>
                <a:latin typeface="Lucida Sans Unicode"/>
              </a:rPr>
              <a:t>Полномочия по распоряжению земельными участками, государственная собственность на которые не разграничена </a:t>
            </a:r>
            <a:endParaRPr/>
          </a:p>
        </p:txBody>
      </p:sp>
      <p:sp>
        <p:nvSpPr>
          <p:cNvPr id="95" name="TextShape 2"/>
          <p:cNvSpPr txBox="1"/>
          <p:nvPr/>
        </p:nvSpPr>
        <p:spPr>
          <a:xfrm>
            <a:off x="539640" y="2781000"/>
            <a:ext cx="2448000" cy="1656000"/>
          </a:xfrm>
          <a:prstGeom prst="rect">
            <a:avLst/>
          </a:prstGeom>
        </p:spPr>
        <p:txBody>
          <a:bodyPr lIns="90000" rIns="90000" tIns="45000" bIns="45000"/>
          <a:p>
            <a:pPr algn="just">
              <a:lnSpc>
                <a:spcPct val="100000"/>
              </a:lnSpc>
            </a:pPr>
            <a:r>
              <a:rPr lang="ru-RU" sz="1400">
                <a:solidFill>
                  <a:srgbClr val="000000"/>
                </a:solidFill>
                <a:latin typeface="Lucida Sans Unicode"/>
              </a:rPr>
              <a:t>Распоряжение земельными участками, государственная собственность на которые не разграничена, осуществляется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endParaRPr/>
          </a:p>
        </p:txBody>
      </p:sp>
      <p:sp>
        <p:nvSpPr>
          <p:cNvPr id="96" name="CustomShape 3"/>
          <p:cNvSpPr/>
          <p:nvPr/>
        </p:nvSpPr>
        <p:spPr>
          <a:xfrm>
            <a:off x="4068000" y="1412640"/>
            <a:ext cx="4774320" cy="5040360"/>
          </a:xfrm>
          <a:prstGeom prst="rect">
            <a:avLst/>
          </a:prstGeom>
          <a:gradFill>
            <a:gsLst>
              <a:gs pos="0">
                <a:srgbClr val="ffdbdd"/>
              </a:gs>
              <a:gs pos="50000">
                <a:srgbClr val="ff9193"/>
              </a:gs>
              <a:gs pos="100000">
                <a:srgbClr val="ffdbdd"/>
              </a:gs>
            </a:gsLst>
            <a:lin ang="16200000"/>
          </a:gradFill>
          <a:ln w="9360">
            <a:solidFill>
              <a:srgbClr val="da1f28"/>
            </a:solidFill>
            <a:round/>
          </a:ln>
        </p:spPr>
        <p:txBody>
          <a:bodyPr lIns="90000" rIns="90000" tIns="45000" bIns="45000" anchor="ctr"/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Lucida Sans Unicode"/>
              </a:rPr>
              <a:t>           </a:t>
            </a:r>
            <a:r>
              <a:rPr lang="ru-RU" sz="1200">
                <a:solidFill>
                  <a:srgbClr val="000000"/>
                </a:solidFill>
                <a:latin typeface="Lucida Sans Unicode"/>
              </a:rPr>
              <a:t>Органом местного самоуправления </a:t>
            </a:r>
            <a:r>
              <a:rPr b="1" lang="ru-RU" sz="1200" u="sng">
                <a:solidFill>
                  <a:srgbClr val="000000"/>
                </a:solidFill>
                <a:latin typeface="Lucida Sans Unicode"/>
              </a:rPr>
              <a:t>городского округа </a:t>
            </a:r>
            <a:r>
              <a:rPr lang="ru-RU" sz="1200">
                <a:solidFill>
                  <a:srgbClr val="000000"/>
                </a:solidFill>
                <a:latin typeface="Lucida Sans Unicode"/>
              </a:rPr>
              <a:t>в отношении земельных участков, расположенных на территории городского округа.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Lucida Sans Unicode"/>
              </a:rPr>
              <a:t>           </a:t>
            </a:r>
            <a:r>
              <a:rPr lang="ru-RU" sz="1200">
                <a:solidFill>
                  <a:srgbClr val="000000"/>
                </a:solidFill>
                <a:latin typeface="Lucida Sans Unicode"/>
              </a:rPr>
              <a:t>Органом местного самоуправления </a:t>
            </a:r>
            <a:r>
              <a:rPr b="1" lang="ru-RU" sz="1200" u="sng">
                <a:solidFill>
                  <a:srgbClr val="000000"/>
                </a:solidFill>
                <a:latin typeface="Lucida Sans Unicode"/>
              </a:rPr>
              <a:t>поселения</a:t>
            </a:r>
            <a:r>
              <a:rPr lang="ru-RU" sz="1200">
                <a:solidFill>
                  <a:srgbClr val="000000"/>
                </a:solidFill>
                <a:latin typeface="Lucida Sans Unicode"/>
              </a:rPr>
              <a:t> в отношении земельных участков, расположенных на территории поселения, при наличии утвержденных правил землепользования и застройки поселения.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Lucida Sans Unicode"/>
              </a:rPr>
              <a:t>           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Lucida Sans Unicode"/>
              </a:rPr>
              <a:t>           </a:t>
            </a:r>
            <a:r>
              <a:rPr lang="ru-RU" sz="1200">
                <a:solidFill>
                  <a:srgbClr val="000000"/>
                </a:solidFill>
                <a:latin typeface="Lucida Sans Unicode"/>
              </a:rPr>
              <a:t>Органом местного самоуправления </a:t>
            </a:r>
            <a:r>
              <a:rPr b="1" lang="ru-RU" sz="1200" u="sng">
                <a:solidFill>
                  <a:srgbClr val="000000"/>
                </a:solidFill>
                <a:latin typeface="Lucida Sans Unicode"/>
              </a:rPr>
              <a:t>муниципального района </a:t>
            </a:r>
            <a:r>
              <a:rPr lang="ru-RU" sz="1200">
                <a:solidFill>
                  <a:srgbClr val="000000"/>
                </a:solidFill>
                <a:latin typeface="Lucida Sans Unicode"/>
              </a:rPr>
              <a:t>в отношении земельных участков, расположенных на территории поселения, входящего в состав этого муниципального района, при отсутствии утвержденных правил землепользования и застройки поселения.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Lucida Sans Unicode"/>
              </a:rPr>
              <a:t>           </a:t>
            </a:r>
            <a:r>
              <a:rPr lang="ru-RU" sz="1200">
                <a:solidFill>
                  <a:srgbClr val="000000"/>
                </a:solidFill>
                <a:latin typeface="Lucida Sans Unicode"/>
              </a:rPr>
              <a:t>Органами исполнительной власти субъектов Российской Федерации - городов федерального значения </a:t>
            </a:r>
            <a:r>
              <a:rPr b="1" lang="ru-RU" sz="1200" u="sng">
                <a:solidFill>
                  <a:srgbClr val="000000"/>
                </a:solidFill>
                <a:latin typeface="Lucida Sans Unicode"/>
              </a:rPr>
              <a:t>Москвы, Санкт-Петербурга, Севастополя </a:t>
            </a:r>
            <a:r>
              <a:rPr lang="ru-RU" sz="1200">
                <a:solidFill>
                  <a:srgbClr val="000000"/>
                </a:solidFill>
                <a:latin typeface="Lucida Sans Unicode"/>
              </a:rPr>
              <a:t>в отношении земельных участков, расположенных в границах указанных субъектов, если законами указанных субъектов не установлено, что данные полномочия осуществляются органами местного самоуправления.</a:t>
            </a:r>
            <a:endParaRPr/>
          </a:p>
        </p:txBody>
      </p:sp>
      <p:sp>
        <p:nvSpPr>
          <p:cNvPr id="97" name="CustomShape 4"/>
          <p:cNvSpPr/>
          <p:nvPr/>
        </p:nvSpPr>
        <p:spPr>
          <a:xfrm>
            <a:off x="3204000" y="3357000"/>
            <a:ext cx="719640" cy="575640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d7f1ff"/>
              </a:gs>
              <a:gs pos="50000">
                <a:srgbClr val="95d3ee"/>
              </a:gs>
              <a:gs pos="100000">
                <a:srgbClr val="d7f1ff"/>
              </a:gs>
            </a:gsLst>
            <a:lin ang="16200000"/>
          </a:gradFill>
          <a:ln w="9360">
            <a:solidFill>
              <a:srgbClr val="2da2bf"/>
            </a:solidFill>
            <a:round/>
          </a:ln>
        </p:spPr>
      </p:sp>
      <p:sp>
        <p:nvSpPr>
          <p:cNvPr id="98" name="CustomShape 5"/>
          <p:cNvSpPr/>
          <p:nvPr/>
        </p:nvSpPr>
        <p:spPr>
          <a:xfrm>
            <a:off x="683640" y="4869000"/>
            <a:ext cx="2520000" cy="1800000"/>
          </a:xfrm>
          <a:prstGeom prst="irregularSeal1">
            <a:avLst/>
          </a:prstGeom>
          <a:solidFill>
            <a:srgbClr val="da1f28"/>
          </a:solidFill>
          <a:ln w="55080">
            <a:solidFill>
              <a:srgbClr val="a1161d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>
                <a:solidFill>
                  <a:srgbClr val="ffffff"/>
                </a:solidFill>
                <a:latin typeface="Lucida Sans Unicode"/>
              </a:rPr>
              <a:t>с 1 марта 2015 г.</a:t>
            </a:r>
            <a:endParaRPr/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1043640" y="188640"/>
            <a:ext cx="7689600" cy="1142640"/>
          </a:xfrm>
          <a:prstGeom prst="rect">
            <a:avLst/>
          </a:prstGeom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2400">
                <a:solidFill>
                  <a:srgbClr val="464646"/>
                </a:solidFill>
                <a:latin typeface="Lucida Sans Unicode"/>
              </a:rPr>
              <a:t>Основные недостатки существующего порядка  предоставления земельных участков</a:t>
            </a:r>
            <a:endParaRPr/>
          </a:p>
        </p:txBody>
      </p:sp>
      <p:sp>
        <p:nvSpPr>
          <p:cNvPr id="100" name="TextShape 2"/>
          <p:cNvSpPr txBox="1"/>
          <p:nvPr/>
        </p:nvSpPr>
        <p:spPr>
          <a:xfrm>
            <a:off x="755640" y="1484640"/>
            <a:ext cx="7703640" cy="4897080"/>
          </a:xfrm>
          <a:prstGeom prst="rect">
            <a:avLst/>
          </a:prstGeom>
        </p:spPr>
        <p:txBody>
          <a:bodyPr lIns="90000" rIns="90000" tIns="45000" bIns="45000"/>
          <a:p>
            <a:pPr algn="just"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ru-RU" sz="2000">
                <a:solidFill>
                  <a:srgbClr val="000000"/>
                </a:solidFill>
                <a:latin typeface="Lucida Sans Unicode"/>
              </a:rPr>
              <a:t>Непрозрачная система распределения земельных ресурсов - существует </a:t>
            </a:r>
            <a:r>
              <a:rPr lang="ru-RU" sz="2000" u="sng">
                <a:solidFill>
                  <a:srgbClr val="000000"/>
                </a:solidFill>
                <a:latin typeface="Lucida Sans Unicode"/>
              </a:rPr>
              <a:t>возможность предоставления участков без торгов.</a:t>
            </a:r>
            <a:endParaRPr/>
          </a:p>
          <a:p>
            <a:pPr algn="just"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ru-RU" sz="1200">
                <a:solidFill>
                  <a:srgbClr val="000000"/>
                </a:solidFill>
                <a:latin typeface="Lucida Sans Unicode"/>
              </a:rPr>
              <a:t>(субъективный подход принятия решений о предоставлении з.у. без торгов)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ru-RU" sz="2000">
                <a:solidFill>
                  <a:srgbClr val="000000"/>
                </a:solidFill>
                <a:latin typeface="Lucida Sans Unicode"/>
              </a:rPr>
              <a:t>Отсутствуют сроки предоставления земельных участков, основания для отказа в предоставлении земельных участков, перечень документов от заявителя,  множество административных барьеров 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ru-RU" sz="2000" u="sng">
                <a:solidFill>
                  <a:srgbClr val="000000"/>
                </a:solidFill>
                <a:latin typeface="Lucida Sans Unicode"/>
              </a:rPr>
              <a:t>Процедура предоставления земельных участков для строительства</a:t>
            </a:r>
            <a:r>
              <a:rPr lang="ru-RU" sz="2000">
                <a:solidFill>
                  <a:srgbClr val="000000"/>
                </a:solidFill>
                <a:latin typeface="Lucida Sans Unicode"/>
              </a:rPr>
              <a:t> длительная, с большим количеством  избыточных  документов и согласований </a:t>
            </a:r>
            <a:endParaRPr/>
          </a:p>
          <a:p>
            <a:pPr algn="just"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ru-RU" sz="1200">
                <a:solidFill>
                  <a:srgbClr val="000000"/>
                </a:solidFill>
                <a:latin typeface="Lucida Sans Unicode"/>
              </a:rPr>
              <a:t>(предварительное согласование места размещения объекта, акт выбора)</a:t>
            </a:r>
            <a:endParaRPr/>
          </a:p>
          <a:p>
            <a:pPr algn="just"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ru-RU" sz="1200">
                <a:solidFill>
                  <a:srgbClr val="000000"/>
                </a:solidFill>
                <a:latin typeface="Lucida Sans Unicode"/>
              </a:rPr>
              <a:t>предусмотрено два решения, которые по смыслу дублируют друг друга: решение об образовании участка  и решение об утверждении схемы  расположения участка. 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1043640" y="188640"/>
            <a:ext cx="7689600" cy="1142640"/>
          </a:xfrm>
          <a:prstGeom prst="rect">
            <a:avLst/>
          </a:prstGeom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2400">
                <a:solidFill>
                  <a:srgbClr val="464646"/>
                </a:solidFill>
                <a:latin typeface="Lucida Sans Unicode"/>
              </a:rPr>
              <a:t>Схема</a:t>
            </a:r>
            <a:r>
              <a:rPr b="1" lang="ru-RU" sz="2400">
                <a:solidFill>
                  <a:srgbClr val="464646"/>
                </a:solidFill>
                <a:latin typeface="Lucida Sans Unicode"/>
              </a:rPr>
              <a:t>
</a:t>
            </a:r>
            <a:r>
              <a:rPr b="1" lang="ru-RU" sz="2400">
                <a:solidFill>
                  <a:srgbClr val="464646"/>
                </a:solidFill>
                <a:latin typeface="Lucida Sans Unicode"/>
              </a:rPr>
              <a:t> расположения земельного участка или земельных участков на кадастровом плане территории</a:t>
            </a:r>
            <a:endParaRPr/>
          </a:p>
        </p:txBody>
      </p:sp>
      <p:sp>
        <p:nvSpPr>
          <p:cNvPr id="102" name="TextShape 2"/>
          <p:cNvSpPr txBox="1"/>
          <p:nvPr/>
        </p:nvSpPr>
        <p:spPr>
          <a:xfrm>
            <a:off x="864000" y="4725000"/>
            <a:ext cx="7703640" cy="1629360"/>
          </a:xfrm>
          <a:prstGeom prst="rect">
            <a:avLst/>
          </a:prstGeom>
        </p:spPr>
        <p:txBody>
          <a:bodyPr lIns="90000" rIns="90000" tIns="45000" bIns="45000"/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ru-RU" sz="1200">
                <a:solidFill>
                  <a:srgbClr val="000000"/>
                </a:solidFill>
                <a:latin typeface="Lucida Sans Unicode"/>
              </a:rPr>
              <a:t>Решение об утверждении схемы не связано </a:t>
            </a:r>
            <a:r>
              <a:rPr b="1" lang="ru-RU" sz="1200" u="sng">
                <a:solidFill>
                  <a:srgbClr val="000000"/>
                </a:solidFill>
                <a:latin typeface="Lucida Sans Unicode"/>
              </a:rPr>
              <a:t>с установлением ВРИ </a:t>
            </a:r>
            <a:r>
              <a:rPr lang="ru-RU" sz="1200">
                <a:solidFill>
                  <a:srgbClr val="000000"/>
                </a:solidFill>
                <a:latin typeface="Lucida Sans Unicode"/>
              </a:rPr>
              <a:t>(ВРИ устанавливается ПЗЗ)</a:t>
            </a:r>
            <a:endParaRPr/>
          </a:p>
          <a:p>
            <a:pPr algn="just"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ru-RU" sz="1200">
                <a:solidFill>
                  <a:srgbClr val="000000"/>
                </a:solidFill>
                <a:latin typeface="Lucida Sans Unicode"/>
              </a:rPr>
              <a:t>В схеме указывается:</a:t>
            </a:r>
            <a:endParaRPr/>
          </a:p>
          <a:p>
            <a:pPr algn="just"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ru-RU" sz="1200">
                <a:solidFill>
                  <a:srgbClr val="000000"/>
                </a:solidFill>
                <a:latin typeface="Lucida Sans Unicode"/>
              </a:rPr>
              <a:t>местоположение з.у., </a:t>
            </a:r>
            <a:endParaRPr/>
          </a:p>
          <a:p>
            <a:pPr algn="just"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ru-RU" sz="1200">
                <a:solidFill>
                  <a:srgbClr val="000000"/>
                </a:solidFill>
                <a:latin typeface="Lucida Sans Unicode"/>
              </a:rPr>
              <a:t>территориальная зона, </a:t>
            </a:r>
            <a:endParaRPr/>
          </a:p>
          <a:p>
            <a:pPr algn="just"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ru-RU" sz="1200">
                <a:solidFill>
                  <a:srgbClr val="000000"/>
                </a:solidFill>
                <a:latin typeface="Lucida Sans Unicode"/>
              </a:rPr>
              <a:t>площадь, </a:t>
            </a:r>
            <a:endParaRPr/>
          </a:p>
          <a:p>
            <a:pPr algn="just"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ru-RU" sz="1200">
                <a:solidFill>
                  <a:srgbClr val="000000"/>
                </a:solidFill>
                <a:latin typeface="Lucida Sans Unicode"/>
              </a:rPr>
              <a:t>категория земель 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</p:txBody>
      </p:sp>
      <p:sp>
        <p:nvSpPr>
          <p:cNvPr id="103" name="CustomShape 3"/>
          <p:cNvSpPr/>
          <p:nvPr/>
        </p:nvSpPr>
        <p:spPr>
          <a:xfrm>
            <a:off x="5364000" y="2970000"/>
            <a:ext cx="1728000" cy="1583640"/>
          </a:xfrm>
          <a:prstGeom prst="rect">
            <a:avLst/>
          </a:prstGeom>
          <a:gradFill>
            <a:gsLst>
              <a:gs pos="0">
                <a:srgbClr val="ffe4de"/>
              </a:gs>
              <a:gs pos="50000">
                <a:srgbClr val="ffab9b"/>
              </a:gs>
              <a:gs pos="100000">
                <a:srgbClr val="ffe4de"/>
              </a:gs>
            </a:gsLst>
            <a:lin ang="16200000"/>
          </a:gradFill>
          <a:ln w="9360">
            <a:solidFill>
              <a:srgbClr val="eb641b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Lucida Sans Unicode"/>
              </a:rPr>
              <a:t> </a:t>
            </a:r>
            <a:r>
              <a:rPr b="1" lang="ru-RU" sz="1000">
                <a:solidFill>
                  <a:srgbClr val="000000"/>
                </a:solidFill>
                <a:latin typeface="Lucida Sans Unicode"/>
              </a:rPr>
              <a:t>Решение о предварительном согласовании места размещения объекта 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800">
                <a:solidFill>
                  <a:srgbClr val="000000"/>
                </a:solidFill>
                <a:latin typeface="Lucida Sans Unicode"/>
              </a:rPr>
              <a:t>(акт выбора земельного участка для строительства)</a:t>
            </a:r>
            <a:endParaRPr/>
          </a:p>
        </p:txBody>
      </p:sp>
      <p:sp>
        <p:nvSpPr>
          <p:cNvPr id="104" name="CustomShape 4"/>
          <p:cNvSpPr/>
          <p:nvPr/>
        </p:nvSpPr>
        <p:spPr>
          <a:xfrm>
            <a:off x="2123640" y="2970000"/>
            <a:ext cx="1728000" cy="1583640"/>
          </a:xfrm>
          <a:prstGeom prst="rect">
            <a:avLst/>
          </a:prstGeom>
          <a:gradFill>
            <a:gsLst>
              <a:gs pos="0">
                <a:srgbClr val="ffe4de"/>
              </a:gs>
              <a:gs pos="50000">
                <a:srgbClr val="ffab9b"/>
              </a:gs>
              <a:gs pos="100000">
                <a:srgbClr val="ffe4de"/>
              </a:gs>
            </a:gsLst>
            <a:lin ang="16200000"/>
          </a:gradFill>
          <a:ln w="9360">
            <a:solidFill>
              <a:srgbClr val="eb641b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1200">
                <a:solidFill>
                  <a:srgbClr val="000000"/>
                </a:solidFill>
                <a:latin typeface="Lucida Sans Unicode"/>
              </a:rPr>
              <a:t>Решение об образовании земельных участков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800">
                <a:solidFill>
                  <a:srgbClr val="000000"/>
                </a:solidFill>
                <a:latin typeface="Lucida Sans Unicode"/>
              </a:rPr>
              <a:t>(дублирование решения об утверждении схемы)</a:t>
            </a:r>
            <a:endParaRPr/>
          </a:p>
        </p:txBody>
      </p:sp>
      <p:sp>
        <p:nvSpPr>
          <p:cNvPr id="105" name="CustomShape 5"/>
          <p:cNvSpPr/>
          <p:nvPr/>
        </p:nvSpPr>
        <p:spPr>
          <a:xfrm>
            <a:off x="2123640" y="1371960"/>
            <a:ext cx="4968360" cy="922680"/>
          </a:xfrm>
          <a:prstGeom prst="rect">
            <a:avLst/>
          </a:prstGeom>
          <a:gradFill>
            <a:gsLst>
              <a:gs pos="0">
                <a:srgbClr val="d7f1ff"/>
              </a:gs>
              <a:gs pos="50000">
                <a:srgbClr val="95d3ee"/>
              </a:gs>
              <a:gs pos="100000">
                <a:srgbClr val="d7f1ff"/>
              </a:gs>
            </a:gsLst>
            <a:lin ang="16200000"/>
          </a:gradFill>
          <a:ln w="9360">
            <a:solidFill>
              <a:srgbClr val="2da2bf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 sz="1400">
                <a:solidFill>
                  <a:srgbClr val="000000"/>
                </a:solidFill>
                <a:latin typeface="Lucida Sans Unicode"/>
              </a:rPr>
              <a:t> </a:t>
            </a:r>
            <a:r>
              <a:rPr lang="ru-RU" sz="1400">
                <a:solidFill>
                  <a:srgbClr val="000000"/>
                </a:solidFill>
                <a:latin typeface="Lucida Sans Unicode"/>
              </a:rPr>
              <a:t>Решением об утверждении схемы заменяются: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1400">
                <a:solidFill>
                  <a:srgbClr val="000000"/>
                </a:solidFill>
                <a:latin typeface="Lucida Sans Unicode"/>
              </a:rPr>
              <a:t>(при предоставлении земельного участка без торгов)</a:t>
            </a:r>
            <a:endParaRPr/>
          </a:p>
        </p:txBody>
      </p:sp>
      <p:sp>
        <p:nvSpPr>
          <p:cNvPr id="106" name="CustomShape 6"/>
          <p:cNvSpPr/>
          <p:nvPr/>
        </p:nvSpPr>
        <p:spPr>
          <a:xfrm>
            <a:off x="2843640" y="2421000"/>
            <a:ext cx="287640" cy="359640"/>
          </a:xfrm>
          <a:prstGeom prst="down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e3e3e3"/>
              </a:gs>
              <a:gs pos="50000">
                <a:srgbClr val="a7a7a7"/>
              </a:gs>
              <a:gs pos="100000">
                <a:srgbClr val="e3e3e3"/>
              </a:gs>
            </a:gsLst>
            <a:lin ang="16200000"/>
          </a:gradFill>
          <a:ln w="9360">
            <a:solidFill>
              <a:srgbClr val="000000"/>
            </a:solidFill>
            <a:round/>
          </a:ln>
        </p:spPr>
      </p:sp>
      <p:sp>
        <p:nvSpPr>
          <p:cNvPr id="107" name="CustomShape 7"/>
          <p:cNvSpPr/>
          <p:nvPr/>
        </p:nvSpPr>
        <p:spPr>
          <a:xfrm>
            <a:off x="6084000" y="2421000"/>
            <a:ext cx="287640" cy="359640"/>
          </a:xfrm>
          <a:prstGeom prst="down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e3e3e3"/>
              </a:gs>
              <a:gs pos="50000">
                <a:srgbClr val="a7a7a7"/>
              </a:gs>
              <a:gs pos="100000">
                <a:srgbClr val="e3e3e3"/>
              </a:gs>
            </a:gsLst>
            <a:lin ang="16200000"/>
          </a:gradFill>
          <a:ln w="9360">
            <a:solidFill>
              <a:srgbClr val="000000"/>
            </a:solidFill>
            <a:round/>
          </a:ln>
        </p:spPr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1043640" y="188640"/>
            <a:ext cx="7689600" cy="1079640"/>
          </a:xfrm>
          <a:prstGeom prst="rect">
            <a:avLst/>
          </a:prstGeom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2400">
                <a:solidFill>
                  <a:srgbClr val="464646"/>
                </a:solidFill>
                <a:latin typeface="Lucida Sans Unicode"/>
              </a:rPr>
              <a:t> </a:t>
            </a:r>
            <a:r>
              <a:rPr b="1" lang="ru-RU" sz="2400">
                <a:solidFill>
                  <a:srgbClr val="464646"/>
                </a:solidFill>
                <a:latin typeface="Lucida Sans Unicode"/>
              </a:rPr>
              <a:t>
</a:t>
            </a:r>
            <a:r>
              <a:rPr b="1" lang="ru-RU" sz="2400">
                <a:solidFill>
                  <a:srgbClr val="464646"/>
                </a:solidFill>
                <a:latin typeface="Lucida Sans Unicode"/>
              </a:rPr>
              <a:t>Требования к схеме</a:t>
            </a:r>
            <a:r>
              <a:rPr b="1" lang="ru-RU" sz="2400">
                <a:solidFill>
                  <a:srgbClr val="464646"/>
                </a:solidFill>
                <a:latin typeface="Lucida Sans Unicode"/>
              </a:rPr>
              <a:t>
</a:t>
            </a:r>
            <a:r>
              <a:rPr b="1" lang="ru-RU" sz="2400">
                <a:solidFill>
                  <a:srgbClr val="464646"/>
                </a:solidFill>
                <a:latin typeface="Lucida Sans Unicode"/>
              </a:rPr>
              <a:t> расположения земельного участка или земельных участков на кадастровом плане территории</a:t>
            </a:r>
            <a:endParaRPr/>
          </a:p>
        </p:txBody>
      </p:sp>
      <p:sp>
        <p:nvSpPr>
          <p:cNvPr id="109" name="TextShape 2"/>
          <p:cNvSpPr txBox="1"/>
          <p:nvPr/>
        </p:nvSpPr>
        <p:spPr>
          <a:xfrm>
            <a:off x="755640" y="1484640"/>
            <a:ext cx="7703640" cy="5256360"/>
          </a:xfrm>
          <a:prstGeom prst="rect">
            <a:avLst/>
          </a:prstGeom>
        </p:spPr>
        <p:txBody>
          <a:bodyPr lIns="90000" rIns="90000" tIns="45000" bIns="45000"/>
          <a:p>
            <a:pPr algn="just"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ru-RU" sz="2900">
                <a:solidFill>
                  <a:srgbClr val="000000"/>
                </a:solidFill>
                <a:latin typeface="Lucida Sans Unicode"/>
              </a:rPr>
              <a:t>      </a:t>
            </a:r>
            <a:r>
              <a:rPr lang="ru-RU" sz="2900">
                <a:solidFill>
                  <a:srgbClr val="000000"/>
                </a:solidFill>
                <a:latin typeface="Lucida Sans Unicode"/>
              </a:rPr>
              <a:t>Подготовка схемы расположения земельного участка осуществляется с учетом утвержденных </a:t>
            </a:r>
            <a:r>
              <a:rPr b="1" lang="ru-RU" sz="2900">
                <a:solidFill>
                  <a:srgbClr val="000000"/>
                </a:solidFill>
                <a:latin typeface="Lucida Sans Unicode"/>
              </a:rPr>
              <a:t>документов тер. планирования, ППЗ, проекта план. территории</a:t>
            </a:r>
            <a:r>
              <a:rPr lang="ru-RU" sz="2900">
                <a:solidFill>
                  <a:srgbClr val="000000"/>
                </a:solidFill>
                <a:latin typeface="Lucida Sans Unicode"/>
              </a:rPr>
              <a:t>.</a:t>
            </a:r>
            <a:endParaRPr/>
          </a:p>
          <a:p>
            <a:pPr algn="just"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ru-RU" sz="2900">
                <a:solidFill>
                  <a:srgbClr val="000000"/>
                </a:solidFill>
                <a:latin typeface="Lucida Sans Unicode"/>
              </a:rPr>
              <a:t>      </a:t>
            </a:r>
            <a:r>
              <a:rPr lang="ru-RU" sz="2900">
                <a:solidFill>
                  <a:srgbClr val="000000"/>
                </a:solidFill>
                <a:latin typeface="Lucida Sans Unicode"/>
              </a:rPr>
              <a:t>Подготовка схемы расположения земельного участка в целях его образования для предоставления без проведения торгов может быть обеспечена гражданином или юр. лицом.</a:t>
            </a:r>
            <a:endParaRPr/>
          </a:p>
          <a:p>
            <a:pPr algn="just"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ru-RU" sz="2300">
                <a:solidFill>
                  <a:srgbClr val="000000"/>
                </a:solidFill>
                <a:latin typeface="Lucida Sans Unicode"/>
              </a:rPr>
              <a:t>        </a:t>
            </a:r>
            <a:r>
              <a:rPr lang="ru-RU" sz="2300">
                <a:solidFill>
                  <a:srgbClr val="000000"/>
                </a:solidFill>
                <a:latin typeface="Lucida Sans Unicode"/>
              </a:rPr>
              <a:t>подготовка схемы осуществляется с использованием публичной кадастровой карты;</a:t>
            </a:r>
            <a:endParaRPr/>
          </a:p>
          <a:p>
            <a:pPr algn="just"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ru-RU" sz="2300">
                <a:solidFill>
                  <a:srgbClr val="000000"/>
                </a:solidFill>
                <a:latin typeface="Lucida Sans Unicode"/>
              </a:rPr>
              <a:t>        </a:t>
            </a:r>
            <a:r>
              <a:rPr lang="ru-RU" sz="2300">
                <a:solidFill>
                  <a:srgbClr val="000000"/>
                </a:solidFill>
                <a:latin typeface="Lucida Sans Unicode"/>
              </a:rPr>
              <a:t>подготовка схемы осуществляется заинт. лицами в том числе, для проведения торгов за исключением Москвы, Санкт-Петербурга, Севастополя.</a:t>
            </a:r>
            <a:endParaRPr/>
          </a:p>
          <a:p>
            <a:pPr algn="just">
              <a:lnSpc>
                <a:spcPct val="120000"/>
              </a:lnSpc>
              <a:buSzPct val="68000"/>
              <a:buFont typeface="Wingdings 3" charset="2"/>
              <a:buChar char=""/>
            </a:pPr>
            <a:r>
              <a:rPr lang="ru-RU" sz="2900">
                <a:solidFill>
                  <a:srgbClr val="000000"/>
                </a:solidFill>
                <a:latin typeface="Lucida Sans Unicode"/>
              </a:rPr>
              <a:t>      </a:t>
            </a:r>
            <a:r>
              <a:rPr lang="ru-RU" sz="2900">
                <a:solidFill>
                  <a:srgbClr val="000000"/>
                </a:solidFill>
                <a:latin typeface="Lucida Sans Unicode"/>
              </a:rPr>
              <a:t>Форма схемы расположения земельного участка требования к подготовке схемы расположения земельного участка устанавливаются Минэкономразвития России.</a:t>
            </a:r>
            <a:endParaRPr/>
          </a:p>
          <a:p>
            <a:pPr algn="just">
              <a:lnSpc>
                <a:spcPct val="120000"/>
              </a:lnSpc>
            </a:pPr>
            <a:endParaRPr/>
          </a:p>
          <a:p>
            <a:pPr algn="just">
              <a:lnSpc>
                <a:spcPct val="120000"/>
              </a:lnSpc>
              <a:buSzPct val="68000"/>
              <a:buFont typeface="Wingdings 3" charset="2"/>
              <a:buChar char=""/>
            </a:pPr>
            <a:r>
              <a:rPr lang="ru-RU" sz="2900">
                <a:solidFill>
                  <a:srgbClr val="000000"/>
                </a:solidFill>
                <a:latin typeface="Lucida Sans Unicode"/>
              </a:rPr>
              <a:t>       </a:t>
            </a:r>
            <a:r>
              <a:rPr lang="ru-RU" sz="2900">
                <a:solidFill>
                  <a:srgbClr val="000000"/>
                </a:solidFill>
                <a:latin typeface="Lucida Sans Unicode"/>
              </a:rPr>
              <a:t>Орган принявший решение направляет его в орган кадастрового учета. Сведения, содержащиеся в указанных решении и схеме, подлежат отображению на кадастровых картах.</a:t>
            </a:r>
            <a:endParaRPr/>
          </a:p>
          <a:p>
            <a:pPr algn="just"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ru-RU" sz="2200">
                <a:solidFill>
                  <a:srgbClr val="000000"/>
                </a:solidFill>
                <a:latin typeface="Lucida Sans Unicode"/>
              </a:rPr>
              <a:t>        </a:t>
            </a:r>
            <a:r>
              <a:rPr lang="ru-RU" sz="2200">
                <a:solidFill>
                  <a:srgbClr val="000000"/>
                </a:solidFill>
                <a:latin typeface="Lucida Sans Unicode"/>
              </a:rPr>
              <a:t>Сроки утверждения схемы:</a:t>
            </a:r>
            <a:endParaRPr/>
          </a:p>
          <a:p>
            <a:pPr algn="just">
              <a:lnSpc>
                <a:spcPct val="100000"/>
              </a:lnSpc>
              <a:buSzPct val="68000"/>
              <a:buFont typeface="Wingdings 3" charset="2"/>
              <a:buChar char=""/>
            </a:pPr>
            <a:r>
              <a:rPr lang="ru-RU" sz="2200">
                <a:solidFill>
                  <a:srgbClr val="000000"/>
                </a:solidFill>
                <a:latin typeface="Lucida Sans Unicode"/>
              </a:rPr>
              <a:t>        </a:t>
            </a:r>
            <a:r>
              <a:rPr lang="ru-RU" sz="2200">
                <a:solidFill>
                  <a:srgbClr val="000000"/>
                </a:solidFill>
                <a:latin typeface="Lucida Sans Unicode"/>
              </a:rPr>
              <a:t>в целях проведения аукциона – не более 2 месяцев;</a:t>
            </a:r>
            <a:endParaRPr/>
          </a:p>
          <a:p>
            <a:pPr lvl="1" algn="just">
              <a:lnSpc>
                <a:spcPct val="100000"/>
              </a:lnSpc>
              <a:buFont typeface="Verdana"/>
              <a:buChar char="◦"/>
            </a:pPr>
            <a:r>
              <a:rPr lang="ru-RU" sz="2200">
                <a:solidFill>
                  <a:srgbClr val="000000"/>
                </a:solidFill>
                <a:latin typeface="Lucida Sans Unicode"/>
              </a:rPr>
              <a:t>   </a:t>
            </a:r>
            <a:r>
              <a:rPr lang="ru-RU" sz="2200">
                <a:solidFill>
                  <a:srgbClr val="000000"/>
                </a:solidFill>
                <a:latin typeface="Lucida Sans Unicode"/>
              </a:rPr>
              <a:t>в целях предоставления земельного участка без торгов не более 1 месяца.</a:t>
            </a:r>
            <a:endParaRPr/>
          </a:p>
          <a:p>
            <a:pPr lvl="1" algn="just">
              <a:lnSpc>
                <a:spcPct val="100000"/>
              </a:lnSpc>
              <a:buFont typeface="Verdana"/>
              <a:buChar char="◦"/>
            </a:pPr>
            <a:r>
              <a:rPr lang="ru-RU" sz="2200">
                <a:solidFill>
                  <a:srgbClr val="000000"/>
                </a:solidFill>
                <a:latin typeface="Lucida Sans Unicode"/>
              </a:rPr>
              <a:t>   </a:t>
            </a:r>
            <a:r>
              <a:rPr lang="ru-RU" sz="2200">
                <a:solidFill>
                  <a:srgbClr val="000000"/>
                </a:solidFill>
                <a:latin typeface="Lucida Sans Unicode"/>
              </a:rPr>
              <a:t>Срок действия решения об утверждении схемы расположения земельного участка составляет два года</a:t>
            </a:r>
            <a:endParaRPr/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1043640" y="188640"/>
            <a:ext cx="7689600" cy="1142640"/>
          </a:xfrm>
          <a:prstGeom prst="rect">
            <a:avLst/>
          </a:prstGeom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2400">
                <a:solidFill>
                  <a:srgbClr val="464646"/>
                </a:solidFill>
                <a:latin typeface="Lucida Sans Unicode"/>
              </a:rPr>
              <a:t> </a:t>
            </a:r>
            <a:r>
              <a:rPr b="1" lang="ru-RU" sz="2400">
                <a:solidFill>
                  <a:srgbClr val="464646"/>
                </a:solidFill>
                <a:latin typeface="Lucida Sans Unicode"/>
              </a:rPr>
              <a:t>
</a:t>
            </a:r>
            <a:r>
              <a:rPr b="1" lang="ru-RU" sz="2400">
                <a:solidFill>
                  <a:srgbClr val="464646"/>
                </a:solidFill>
                <a:latin typeface="Lucida Sans Unicode"/>
              </a:rPr>
              <a:t>Электронные документы</a:t>
            </a:r>
            <a:r>
              <a:rPr b="1" lang="ru-RU" sz="2400">
                <a:solidFill>
                  <a:srgbClr val="464646"/>
                </a:solidFill>
                <a:latin typeface="Lucida Sans Unicode"/>
              </a:rPr>
              <a:t>
</a:t>
            </a:r>
            <a:r>
              <a:rPr b="1" lang="ru-RU" sz="2400">
                <a:solidFill>
                  <a:srgbClr val="464646"/>
                </a:solidFill>
                <a:latin typeface="Lucida Sans Unicode"/>
              </a:rPr>
              <a:t> </a:t>
            </a:r>
            <a:endParaRPr/>
          </a:p>
        </p:txBody>
      </p:sp>
      <p:sp>
        <p:nvSpPr>
          <p:cNvPr id="111" name="CustomShape 2"/>
          <p:cNvSpPr/>
          <p:nvPr/>
        </p:nvSpPr>
        <p:spPr>
          <a:xfrm>
            <a:off x="427680" y="2421000"/>
            <a:ext cx="2271600" cy="1007640"/>
          </a:xfrm>
          <a:prstGeom prst="roundRect">
            <a:avLst>
              <a:gd name="adj" fmla="val 16667"/>
            </a:avLst>
          </a:prstGeom>
          <a:solidFill>
            <a:srgbClr val="2da2bf"/>
          </a:solidFill>
          <a:ln w="55080">
            <a:solidFill>
              <a:srgbClr val="21778d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>
                <a:solidFill>
                  <a:srgbClr val="ffffff"/>
                </a:solidFill>
                <a:latin typeface="Lucida Sans Unicode"/>
              </a:rPr>
              <a:t> </a:t>
            </a:r>
            <a:r>
              <a:rPr lang="ru-RU" sz="1400">
                <a:solidFill>
                  <a:srgbClr val="ffffff"/>
                </a:solidFill>
                <a:latin typeface="Lucida Sans Unicode"/>
              </a:rPr>
              <a:t>Электронные документы</a:t>
            </a:r>
            <a:endParaRPr/>
          </a:p>
        </p:txBody>
      </p:sp>
      <p:sp>
        <p:nvSpPr>
          <p:cNvPr id="112" name="CustomShape 3"/>
          <p:cNvSpPr/>
          <p:nvPr/>
        </p:nvSpPr>
        <p:spPr>
          <a:xfrm>
            <a:off x="397080" y="4437000"/>
            <a:ext cx="8335800" cy="20980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</a:rPr>
              <a:t>         </a:t>
            </a:r>
            <a:r>
              <a:rPr lang="ru-RU" sz="1200">
                <a:solidFill>
                  <a:srgbClr val="000000"/>
                </a:solidFill>
                <a:latin typeface="Arial"/>
              </a:rPr>
              <a:t>Подготовка схемы расположения земельного участка в форме электронного документа с использованием официального сайта осуществляется </a:t>
            </a:r>
            <a:r>
              <a:rPr b="1" lang="ru-RU" sz="1200" u="sng">
                <a:solidFill>
                  <a:srgbClr val="000000"/>
                </a:solidFill>
                <a:latin typeface="Arial"/>
              </a:rPr>
              <a:t>за плату </a:t>
            </a:r>
            <a:r>
              <a:rPr lang="ru-RU" sz="1200">
                <a:solidFill>
                  <a:srgbClr val="000000"/>
                </a:solidFill>
                <a:latin typeface="Arial"/>
              </a:rPr>
              <a:t>(подготовка схемы органами государственной власти или органами местного самоуправления осуществляется без взимания платы).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</a:rPr>
              <a:t>         </a:t>
            </a:r>
            <a:r>
              <a:rPr lang="ru-RU" sz="1200">
                <a:solidFill>
                  <a:srgbClr val="000000"/>
                </a:solidFill>
                <a:latin typeface="Arial"/>
              </a:rPr>
              <a:t>Устанавливается возможность проведения аукционов в электронном виде.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</a:rPr>
              <a:t>         </a:t>
            </a:r>
            <a:r>
              <a:rPr lang="ru-RU" sz="1200">
                <a:solidFill>
                  <a:srgbClr val="000000"/>
                </a:solidFill>
                <a:latin typeface="Arial"/>
              </a:rPr>
              <a:t>Порядок определения платы устанавливается </a:t>
            </a:r>
            <a:r>
              <a:rPr b="1" lang="ru-RU" sz="1200" u="sng">
                <a:solidFill>
                  <a:srgbClr val="000000"/>
                </a:solidFill>
                <a:latin typeface="Arial"/>
              </a:rPr>
              <a:t>Минэкономразвития России</a:t>
            </a:r>
            <a:r>
              <a:rPr lang="ru-RU" sz="1200">
                <a:solidFill>
                  <a:srgbClr val="000000"/>
                </a:solidFill>
                <a:latin typeface="Arial"/>
              </a:rPr>
              <a:t>.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</a:rPr>
              <a:t>         </a:t>
            </a:r>
            <a:r>
              <a:rPr lang="ru-RU" sz="1200">
                <a:solidFill>
                  <a:srgbClr val="000000"/>
                </a:solidFill>
                <a:latin typeface="Arial"/>
              </a:rPr>
              <a:t>Возможность государственного кадастрового учета в электронном виде.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</a:rPr>
              <a:t>         </a:t>
            </a:r>
            <a:r>
              <a:rPr lang="ru-RU" sz="1200">
                <a:solidFill>
                  <a:srgbClr val="000000"/>
                </a:solidFill>
                <a:latin typeface="Arial"/>
              </a:rPr>
              <a:t>Система межведомственного электронного взаимодействия (СМЭВ).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</a:rPr>
              <a:t>         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</a:rPr>
              <a:t>         </a:t>
            </a:r>
            <a:r>
              <a:rPr lang="ru-RU" sz="1200">
                <a:solidFill>
                  <a:srgbClr val="000000"/>
                </a:solidFill>
                <a:latin typeface="Arial"/>
              </a:rPr>
              <a:t>Объединение </a:t>
            </a:r>
            <a:r>
              <a:rPr b="1" lang="ru-RU" sz="1200" u="sng">
                <a:solidFill>
                  <a:srgbClr val="000000"/>
                </a:solidFill>
                <a:latin typeface="Arial"/>
              </a:rPr>
              <a:t>ГКН И ЕГРП</a:t>
            </a:r>
            <a:r>
              <a:rPr lang="ru-RU" sz="1200">
                <a:solidFill>
                  <a:srgbClr val="000000"/>
                </a:solidFill>
                <a:latin typeface="Arial"/>
              </a:rPr>
              <a:t> (проект ФЗ, возможность электронной регистрации, возможность принятия электронных распорядительных актов).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</a:rPr>
              <a:t>         </a:t>
            </a:r>
            <a:endParaRPr/>
          </a:p>
        </p:txBody>
      </p:sp>
      <p:sp>
        <p:nvSpPr>
          <p:cNvPr id="113" name="CustomShape 4"/>
          <p:cNvSpPr/>
          <p:nvPr/>
        </p:nvSpPr>
        <p:spPr>
          <a:xfrm flipV="1">
            <a:off x="2771640" y="1483560"/>
            <a:ext cx="1511640" cy="1295640"/>
          </a:xfrm>
          <a:prstGeom prst="straightConnector1">
            <a:avLst/>
          </a:prstGeom>
          <a:noFill/>
          <a:ln w="9360">
            <a:solidFill>
              <a:srgbClr val="2da2bf"/>
            </a:solidFill>
            <a:round/>
            <a:tailEnd len="med" type="triangle" w="med"/>
          </a:ln>
        </p:spPr>
      </p:sp>
      <p:sp>
        <p:nvSpPr>
          <p:cNvPr id="114" name="CustomShape 5"/>
          <p:cNvSpPr/>
          <p:nvPr/>
        </p:nvSpPr>
        <p:spPr>
          <a:xfrm>
            <a:off x="4364640" y="1208160"/>
            <a:ext cx="4093920" cy="2983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just">
              <a:lnSpc>
                <a:spcPct val="100000"/>
              </a:lnSpc>
            </a:pPr>
            <a:r>
              <a:rPr lang="ru-RU" sz="1000">
                <a:solidFill>
                  <a:srgbClr val="000000"/>
                </a:solidFill>
                <a:latin typeface="Arial"/>
              </a:rPr>
              <a:t>Схема расположения земельного участка на кадастровом плане территории;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r>
              <a:rPr lang="ru-RU" sz="1000">
                <a:solidFill>
                  <a:srgbClr val="000000"/>
                </a:solidFill>
                <a:latin typeface="Arial"/>
              </a:rPr>
              <a:t>Опубликование извещения о проведении аукциона в электронной форме;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r>
              <a:rPr lang="ru-RU" sz="1000">
                <a:solidFill>
                  <a:srgbClr val="000000"/>
                </a:solidFill>
                <a:latin typeface="Arial"/>
              </a:rPr>
              <a:t>Заявление о предварительном согласовании предоставления земельного участка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r>
              <a:rPr lang="ru-RU" sz="1000">
                <a:solidFill>
                  <a:srgbClr val="000000"/>
                </a:solidFill>
                <a:latin typeface="Arial"/>
              </a:rPr>
              <a:t>Заявление о заключении соглашения об установлении сервитута 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r>
              <a:rPr lang="ru-RU" sz="1000">
                <a:solidFill>
                  <a:srgbClr val="000000"/>
                </a:solidFill>
                <a:latin typeface="Arial"/>
              </a:rPr>
              <a:t>Заявление о перераспределении земельных участков и прилагаемые к нему документы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r>
              <a:rPr lang="ru-RU" sz="1000">
                <a:solidFill>
                  <a:srgbClr val="000000"/>
                </a:solidFill>
                <a:latin typeface="Arial"/>
              </a:rPr>
              <a:t>Проекта межевания территории в виде электронного документа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000">
                <a:solidFill>
                  <a:srgbClr val="000000"/>
                </a:solidFill>
                <a:latin typeface="Arial"/>
              </a:rPr>
              <a:t>заявление о проведении аукциона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r>
              <a:rPr lang="ru-RU" sz="1000">
                <a:solidFill>
                  <a:srgbClr val="000000"/>
                </a:solidFill>
                <a:latin typeface="Arial"/>
              </a:rPr>
              <a:t>Заявление об утверждении схемы расположения земельного участка</a:t>
            </a:r>
            <a:endParaRPr/>
          </a:p>
        </p:txBody>
      </p:sp>
      <p:sp>
        <p:nvSpPr>
          <p:cNvPr id="115" name="CustomShape 6"/>
          <p:cNvSpPr/>
          <p:nvPr/>
        </p:nvSpPr>
        <p:spPr>
          <a:xfrm flipV="1">
            <a:off x="2771640" y="1883520"/>
            <a:ext cx="1511640" cy="896040"/>
          </a:xfrm>
          <a:prstGeom prst="straightConnector1">
            <a:avLst/>
          </a:prstGeom>
          <a:noFill/>
          <a:ln w="9360">
            <a:solidFill>
              <a:srgbClr val="2da2bf"/>
            </a:solidFill>
            <a:round/>
            <a:tailEnd len="med" type="triangle" w="med"/>
          </a:ln>
        </p:spPr>
      </p:sp>
      <p:sp>
        <p:nvSpPr>
          <p:cNvPr id="116" name="CustomShape 7"/>
          <p:cNvSpPr/>
          <p:nvPr/>
        </p:nvSpPr>
        <p:spPr>
          <a:xfrm flipV="1">
            <a:off x="2780640" y="2339280"/>
            <a:ext cx="1575000" cy="440640"/>
          </a:xfrm>
          <a:prstGeom prst="straightConnector1">
            <a:avLst/>
          </a:prstGeom>
          <a:noFill/>
          <a:ln w="9360">
            <a:solidFill>
              <a:srgbClr val="2da2bf"/>
            </a:solidFill>
            <a:round/>
            <a:tailEnd len="med" type="triangle" w="med"/>
          </a:ln>
        </p:spPr>
      </p:sp>
      <p:sp>
        <p:nvSpPr>
          <p:cNvPr id="117" name="CustomShape 8"/>
          <p:cNvSpPr/>
          <p:nvPr/>
        </p:nvSpPr>
        <p:spPr>
          <a:xfrm flipV="1">
            <a:off x="2780640" y="2715120"/>
            <a:ext cx="1583640" cy="64440"/>
          </a:xfrm>
          <a:prstGeom prst="straightConnector1">
            <a:avLst/>
          </a:prstGeom>
          <a:noFill/>
          <a:ln w="9360">
            <a:solidFill>
              <a:srgbClr val="2da2bf"/>
            </a:solidFill>
            <a:round/>
            <a:tailEnd len="med" type="triangle" w="med"/>
          </a:ln>
        </p:spPr>
      </p:sp>
      <p:sp>
        <p:nvSpPr>
          <p:cNvPr id="118" name="CustomShape 9"/>
          <p:cNvSpPr/>
          <p:nvPr/>
        </p:nvSpPr>
        <p:spPr>
          <a:xfrm>
            <a:off x="2780640" y="2781000"/>
            <a:ext cx="1575000" cy="287640"/>
          </a:xfrm>
          <a:prstGeom prst="straightConnector1">
            <a:avLst/>
          </a:prstGeom>
          <a:noFill/>
          <a:ln w="9360">
            <a:solidFill>
              <a:srgbClr val="2da2bf"/>
            </a:solidFill>
            <a:round/>
            <a:tailEnd len="med" type="triangle" w="med"/>
          </a:ln>
        </p:spPr>
      </p:sp>
      <p:sp>
        <p:nvSpPr>
          <p:cNvPr id="119" name="CustomShape 10"/>
          <p:cNvSpPr/>
          <p:nvPr/>
        </p:nvSpPr>
        <p:spPr>
          <a:xfrm>
            <a:off x="2780640" y="2781000"/>
            <a:ext cx="1575000" cy="719640"/>
          </a:xfrm>
          <a:prstGeom prst="straightConnector1">
            <a:avLst/>
          </a:prstGeom>
          <a:noFill/>
          <a:ln w="9360">
            <a:solidFill>
              <a:srgbClr val="2da2bf"/>
            </a:solidFill>
            <a:round/>
            <a:tailEnd len="med" type="triangle" w="med"/>
          </a:ln>
        </p:spPr>
      </p:sp>
      <p:sp>
        <p:nvSpPr>
          <p:cNvPr id="120" name="CustomShape 11"/>
          <p:cNvSpPr/>
          <p:nvPr/>
        </p:nvSpPr>
        <p:spPr>
          <a:xfrm>
            <a:off x="2771640" y="2748600"/>
            <a:ext cx="1592640" cy="1297800"/>
          </a:xfrm>
          <a:prstGeom prst="straightConnector1">
            <a:avLst/>
          </a:prstGeom>
          <a:noFill/>
          <a:ln w="9360">
            <a:solidFill>
              <a:srgbClr val="2da2bf"/>
            </a:solidFill>
            <a:round/>
            <a:tailEnd len="med" type="triangle" w="med"/>
          </a:ln>
        </p:spPr>
      </p:sp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1043640" y="188640"/>
            <a:ext cx="7689600" cy="1142640"/>
          </a:xfrm>
          <a:prstGeom prst="rect">
            <a:avLst/>
          </a:prstGeom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2400">
                <a:solidFill>
                  <a:srgbClr val="464646"/>
                </a:solidFill>
                <a:latin typeface="Lucida Sans Unicode"/>
              </a:rPr>
              <a:t> </a:t>
            </a:r>
            <a:r>
              <a:rPr b="1" lang="ru-RU" sz="2400">
                <a:solidFill>
                  <a:srgbClr val="464646"/>
                </a:solidFill>
                <a:latin typeface="Lucida Sans Unicode"/>
              </a:rPr>
              <a:t>
</a:t>
            </a:r>
            <a:r>
              <a:rPr b="1" lang="ru-RU" sz="2400">
                <a:solidFill>
                  <a:srgbClr val="464646"/>
                </a:solidFill>
                <a:latin typeface="Lucida Sans Unicode"/>
              </a:rPr>
              <a:t>Предварительное согласование предоставления земельного участка</a:t>
            </a:r>
            <a:r>
              <a:rPr b="1" lang="ru-RU" sz="2400">
                <a:solidFill>
                  <a:srgbClr val="464646"/>
                </a:solidFill>
                <a:latin typeface="Lucida Sans Unicode"/>
              </a:rPr>
              <a:t>
</a:t>
            </a:r>
            <a:r>
              <a:rPr b="1" lang="ru-RU" sz="2400">
                <a:solidFill>
                  <a:srgbClr val="464646"/>
                </a:solidFill>
                <a:latin typeface="Lucida Sans Unicode"/>
              </a:rPr>
              <a:t> </a:t>
            </a:r>
            <a:endParaRPr/>
          </a:p>
        </p:txBody>
      </p:sp>
      <p:sp>
        <p:nvSpPr>
          <p:cNvPr id="122" name="CustomShape 2"/>
          <p:cNvSpPr/>
          <p:nvPr/>
        </p:nvSpPr>
        <p:spPr>
          <a:xfrm>
            <a:off x="899640" y="1628640"/>
            <a:ext cx="3240000" cy="1007640"/>
          </a:xfrm>
          <a:prstGeom prst="roundRect">
            <a:avLst>
              <a:gd name="adj" fmla="val 16667"/>
            </a:avLst>
          </a:prstGeom>
          <a:solidFill>
            <a:srgbClr val="2da2bf"/>
          </a:solidFill>
          <a:ln w="55080">
            <a:solidFill>
              <a:srgbClr val="21778d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>
                <a:solidFill>
                  <a:srgbClr val="ffffff"/>
                </a:solidFill>
                <a:latin typeface="Lucida Sans Unicode"/>
              </a:rPr>
              <a:t> </a:t>
            </a:r>
            <a:r>
              <a:rPr lang="ru-RU" sz="1400">
                <a:solidFill>
                  <a:srgbClr val="ffffff"/>
                </a:solidFill>
                <a:latin typeface="Lucida Sans Unicode"/>
              </a:rPr>
              <a:t>В случае, уточнения границы земельного участка</a:t>
            </a:r>
            <a:endParaRPr/>
          </a:p>
        </p:txBody>
      </p:sp>
      <p:sp>
        <p:nvSpPr>
          <p:cNvPr id="123" name="CustomShape 3"/>
          <p:cNvSpPr/>
          <p:nvPr/>
        </p:nvSpPr>
        <p:spPr>
          <a:xfrm>
            <a:off x="5220000" y="1628640"/>
            <a:ext cx="3240000" cy="1007640"/>
          </a:xfrm>
          <a:prstGeom prst="roundRect">
            <a:avLst>
              <a:gd name="adj" fmla="val 16667"/>
            </a:avLst>
          </a:prstGeom>
          <a:solidFill>
            <a:srgbClr val="2da2bf"/>
          </a:solidFill>
          <a:ln w="55080">
            <a:solidFill>
              <a:srgbClr val="21778d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 sz="1400">
                <a:solidFill>
                  <a:srgbClr val="ffffff"/>
                </a:solidFill>
                <a:latin typeface="Lucida Sans Unicode"/>
              </a:rPr>
              <a:t>При предоставлении земельного участка без торгов (в случае, если земельный участок предстоит образовать)</a:t>
            </a:r>
            <a:endParaRPr/>
          </a:p>
        </p:txBody>
      </p:sp>
      <p:sp>
        <p:nvSpPr>
          <p:cNvPr id="124" name="CustomShape 4"/>
          <p:cNvSpPr/>
          <p:nvPr/>
        </p:nvSpPr>
        <p:spPr>
          <a:xfrm>
            <a:off x="467640" y="3069000"/>
            <a:ext cx="8335800" cy="3162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</a:rPr>
              <a:t>         </a:t>
            </a:r>
            <a:r>
              <a:rPr lang="ru-RU" sz="1200">
                <a:solidFill>
                  <a:srgbClr val="000000"/>
                </a:solidFill>
                <a:latin typeface="Arial"/>
              </a:rPr>
              <a:t>К заявлению о предварительном согласовании предоставления земельного участка прилагаются: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</a:rPr>
              <a:t>         </a:t>
            </a:r>
            <a:r>
              <a:rPr lang="ru-RU" sz="1200">
                <a:solidFill>
                  <a:srgbClr val="000000"/>
                </a:solidFill>
                <a:latin typeface="Arial"/>
              </a:rPr>
              <a:t>1) документы, подтверждающие право заявителя на приобретение земельного участка без проведения торгов (перечень, устанавливается Минэкономразвития России).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</a:rPr>
              <a:t>         </a:t>
            </a:r>
            <a:r>
              <a:rPr lang="ru-RU" sz="1200">
                <a:solidFill>
                  <a:srgbClr val="000000"/>
                </a:solidFill>
                <a:latin typeface="Arial"/>
              </a:rPr>
              <a:t>2) схема расположения земельного участка в случае, если испрашиваемый земельный участок предстоит образовать и отсутствует проект межевания территории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</a:rPr>
              <a:t>          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</a:rPr>
              <a:t>         </a:t>
            </a:r>
            <a:r>
              <a:rPr lang="ru-RU" sz="1200">
                <a:solidFill>
                  <a:srgbClr val="000000"/>
                </a:solidFill>
                <a:latin typeface="Arial"/>
              </a:rPr>
              <a:t>Срок рассмотрения заявления </a:t>
            </a:r>
            <a:r>
              <a:rPr b="1" lang="ru-RU" sz="1200" u="sng">
                <a:solidFill>
                  <a:srgbClr val="000000"/>
                </a:solidFill>
                <a:latin typeface="Arial"/>
              </a:rPr>
              <a:t>30 дней </a:t>
            </a:r>
            <a:r>
              <a:rPr lang="ru-RU" sz="1200">
                <a:solidFill>
                  <a:srgbClr val="000000"/>
                </a:solidFill>
                <a:latin typeface="Arial"/>
              </a:rPr>
              <a:t>с момента поступления заявления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</a:rPr>
              <a:t>         </a:t>
            </a:r>
            <a:r>
              <a:rPr lang="ru-RU" sz="1200">
                <a:solidFill>
                  <a:srgbClr val="000000"/>
                </a:solidFill>
                <a:latin typeface="Arial"/>
              </a:rPr>
              <a:t>В случае, если испрашиваемый земельный участок предстоит образовать в соответствии со схемой расположения земельного участка, решение о предварительном согласовании предоставления земельного участка должно содержать </a:t>
            </a:r>
            <a:r>
              <a:rPr b="1" lang="ru-RU" sz="1200" u="sng">
                <a:solidFill>
                  <a:srgbClr val="000000"/>
                </a:solidFill>
                <a:latin typeface="Arial"/>
              </a:rPr>
              <a:t>указание на утверждение схемы </a:t>
            </a:r>
            <a:r>
              <a:rPr lang="ru-RU" sz="1200">
                <a:solidFill>
                  <a:srgbClr val="000000"/>
                </a:solidFill>
                <a:latin typeface="Arial"/>
              </a:rPr>
              <a:t>его расположения.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</a:rPr>
              <a:t>         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</a:rPr>
              <a:t>         </a:t>
            </a:r>
            <a:r>
              <a:rPr lang="ru-RU" sz="1200">
                <a:solidFill>
                  <a:srgbClr val="000000"/>
                </a:solidFill>
                <a:latin typeface="Arial"/>
              </a:rPr>
              <a:t>Срок действия решения о предварительном согласовании предоставления земельного участка составляет </a:t>
            </a:r>
            <a:r>
              <a:rPr b="1" lang="ru-RU" sz="1200" u="sng">
                <a:solidFill>
                  <a:srgbClr val="000000"/>
                </a:solidFill>
                <a:latin typeface="Arial"/>
              </a:rPr>
              <a:t>два года.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</a:rPr>
              <a:t>         </a:t>
            </a:r>
            <a:r>
              <a:rPr lang="ru-RU" sz="1200">
                <a:solidFill>
                  <a:srgbClr val="000000"/>
                </a:solidFill>
                <a:latin typeface="Arial"/>
              </a:rPr>
              <a:t>Лицо, в отношении которого было принято решение о предварительном согласовании предоставления земельного участка, </a:t>
            </a:r>
            <a:r>
              <a:rPr b="1" lang="ru-RU" sz="1200" u="sng">
                <a:solidFill>
                  <a:srgbClr val="000000"/>
                </a:solidFill>
                <a:latin typeface="Arial"/>
              </a:rPr>
              <a:t>обеспечивает выполнение кадастровых работ</a:t>
            </a:r>
            <a:r>
              <a:rPr lang="ru-RU" sz="1200">
                <a:solidFill>
                  <a:srgbClr val="000000"/>
                </a:solidFill>
                <a:latin typeface="Arial"/>
              </a:rPr>
              <a:t>, необходимых для образования испрашиваемого земельного участка или уточнения его границ.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